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319" r:id="rId2"/>
    <p:sldId id="315" r:id="rId3"/>
    <p:sldId id="320" r:id="rId4"/>
    <p:sldId id="321" r:id="rId5"/>
    <p:sldId id="325" r:id="rId6"/>
    <p:sldId id="333" r:id="rId7"/>
    <p:sldId id="327" r:id="rId8"/>
    <p:sldId id="326" r:id="rId9"/>
    <p:sldId id="334" r:id="rId10"/>
    <p:sldId id="318" r:id="rId11"/>
    <p:sldId id="322" r:id="rId12"/>
    <p:sldId id="323" r:id="rId13"/>
    <p:sldId id="324" r:id="rId14"/>
    <p:sldId id="328" r:id="rId15"/>
    <p:sldId id="329" r:id="rId16"/>
    <p:sldId id="317" r:id="rId17"/>
    <p:sldId id="330" r:id="rId18"/>
    <p:sldId id="331" r:id="rId19"/>
    <p:sldId id="332" r:id="rId20"/>
    <p:sldId id="316" r:id="rId21"/>
  </p:sldIdLst>
  <p:sldSz cx="9144000" cy="6858000" type="screen4x3"/>
  <p:notesSz cx="6797675" cy="9928225"/>
  <p:defaultTextStyle>
    <a:defPPr>
      <a:defRPr lang="nl-NL"/>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68F1A"/>
    <a:srgbClr val="FF9900"/>
    <a:srgbClr val="F0C320"/>
    <a:srgbClr val="FFFF00"/>
    <a:srgbClr val="EDC313"/>
    <a:srgbClr val="E5DB1B"/>
    <a:srgbClr val="EBAE15"/>
    <a:srgbClr val="EDB41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843" autoAdjust="0"/>
    <p:restoredTop sz="89167" autoAdjust="0"/>
  </p:normalViewPr>
  <p:slideViewPr>
    <p:cSldViewPr>
      <p:cViewPr>
        <p:scale>
          <a:sx n="70" d="100"/>
          <a:sy n="70" d="100"/>
        </p:scale>
        <p:origin x="-1524" y="19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46400" cy="496888"/>
          </a:xfrm>
          <a:prstGeom prst="rect">
            <a:avLst/>
          </a:prstGeom>
        </p:spPr>
        <p:txBody>
          <a:bodyPr vert="horz" wrap="square" lIns="91440" tIns="45720" rIns="91440" bIns="45720" numCol="1" anchor="t" anchorCtr="0" compatLnSpc="1">
            <a:prstTxWarp prst="textNoShape">
              <a:avLst/>
            </a:prstTxWarp>
          </a:bodyPr>
          <a:lstStyle>
            <a:lvl1pPr>
              <a:defRPr sz="1200">
                <a:latin typeface="Calibri" pitchFamily="-112" charset="0"/>
              </a:defRPr>
            </a:lvl1pPr>
          </a:lstStyle>
          <a:p>
            <a:pPr>
              <a:defRPr/>
            </a:pPr>
            <a:endParaRPr lang="en-US"/>
          </a:p>
        </p:txBody>
      </p:sp>
      <p:sp>
        <p:nvSpPr>
          <p:cNvPr id="3" name="Tijdelijke aanduiding voor datum 2"/>
          <p:cNvSpPr>
            <a:spLocks noGrp="1"/>
          </p:cNvSpPr>
          <p:nvPr>
            <p:ph type="dt" idx="1"/>
          </p:nvPr>
        </p:nvSpPr>
        <p:spPr>
          <a:xfrm>
            <a:off x="3849688" y="0"/>
            <a:ext cx="2946400" cy="496888"/>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112" charset="0"/>
              </a:defRPr>
            </a:lvl1pPr>
          </a:lstStyle>
          <a:p>
            <a:pPr>
              <a:defRPr/>
            </a:pPr>
            <a:fld id="{F84FFC8C-6041-4B85-AB33-820629CF5DC6}" type="datetime1">
              <a:rPr lang="nl-NL"/>
              <a:pPr>
                <a:defRPr/>
              </a:pPr>
              <a:t>28-11-2010</a:t>
            </a:fld>
            <a:endParaRPr lang="nl-NL"/>
          </a:p>
        </p:txBody>
      </p:sp>
      <p:sp>
        <p:nvSpPr>
          <p:cNvPr id="4" name="Tijdelijke aanduiding voor dia-afbeelding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wrap="square" lIns="91440" tIns="45720" rIns="91440" bIns="45720" numCol="1" anchor="ctr" anchorCtr="0" compatLnSpc="1">
            <a:prstTxWarp prst="textNoShape">
              <a:avLst/>
            </a:prstTxWarp>
          </a:bodyPr>
          <a:lstStyle/>
          <a:p>
            <a:pPr lvl="0"/>
            <a:endParaRPr lang="nl-NL" noProof="0" smtClean="0"/>
          </a:p>
        </p:txBody>
      </p:sp>
      <p:sp>
        <p:nvSpPr>
          <p:cNvPr id="5" name="Tijdelijke aanduiding voor notities 4"/>
          <p:cNvSpPr>
            <a:spLocks noGrp="1"/>
          </p:cNvSpPr>
          <p:nvPr>
            <p:ph type="body" sz="quarter" idx="3"/>
          </p:nvPr>
        </p:nvSpPr>
        <p:spPr>
          <a:xfrm>
            <a:off x="679450" y="4716463"/>
            <a:ext cx="5438775" cy="4467225"/>
          </a:xfrm>
          <a:prstGeom prst="rect">
            <a:avLst/>
          </a:prstGeom>
        </p:spPr>
        <p:txBody>
          <a:bodyPr vert="horz" wrap="square" lIns="91440" tIns="45720" rIns="91440" bIns="45720" numCol="1" anchor="t" anchorCtr="0" compatLnSpc="1">
            <a:prstTxWarp prst="textNoShape">
              <a:avLst/>
            </a:prstTxWarp>
            <a:normAutofit/>
          </a:bodyPr>
          <a:lstStyle/>
          <a:p>
            <a:pPr lvl="0"/>
            <a:r>
              <a:rPr lang="nl-NL" noProof="0" smtClean="0"/>
              <a:t>Klik om de modelstijlen te bewerken</a:t>
            </a:r>
          </a:p>
          <a:p>
            <a:pPr lvl="1"/>
            <a:r>
              <a:rPr lang="nl-NL" noProof="0" smtClean="0"/>
              <a:t>Tweede niveau</a:t>
            </a:r>
          </a:p>
          <a:p>
            <a:pPr lvl="2"/>
            <a:r>
              <a:rPr lang="nl-NL" noProof="0" smtClean="0"/>
              <a:t>Derde niveau</a:t>
            </a:r>
          </a:p>
          <a:p>
            <a:pPr lvl="3"/>
            <a:r>
              <a:rPr lang="nl-NL" noProof="0" smtClean="0"/>
              <a:t>Vierde niveau</a:t>
            </a:r>
          </a:p>
          <a:p>
            <a:pPr lvl="4"/>
            <a:r>
              <a:rPr lang="nl-NL" noProof="0" smtClean="0"/>
              <a:t>Vijfde niveau</a:t>
            </a:r>
          </a:p>
        </p:txBody>
      </p:sp>
      <p:sp>
        <p:nvSpPr>
          <p:cNvPr id="6" name="Tijdelijke aanduiding voor voettekst 5"/>
          <p:cNvSpPr>
            <a:spLocks noGrp="1"/>
          </p:cNvSpPr>
          <p:nvPr>
            <p:ph type="ftr" sz="quarter" idx="4"/>
          </p:nvPr>
        </p:nvSpPr>
        <p:spPr>
          <a:xfrm>
            <a:off x="0" y="9429750"/>
            <a:ext cx="2946400" cy="496888"/>
          </a:xfrm>
          <a:prstGeom prst="rect">
            <a:avLst/>
          </a:prstGeom>
        </p:spPr>
        <p:txBody>
          <a:bodyPr vert="horz" wrap="square" lIns="91440" tIns="45720" rIns="91440" bIns="45720" numCol="1" anchor="b" anchorCtr="0" compatLnSpc="1">
            <a:prstTxWarp prst="textNoShape">
              <a:avLst/>
            </a:prstTxWarp>
          </a:bodyPr>
          <a:lstStyle>
            <a:lvl1pPr>
              <a:defRPr sz="1200">
                <a:latin typeface="Calibri" pitchFamily="-112" charset="0"/>
              </a:defRPr>
            </a:lvl1pPr>
          </a:lstStyle>
          <a:p>
            <a:pPr>
              <a:defRPr/>
            </a:pPr>
            <a:endParaRPr lang="en-US"/>
          </a:p>
        </p:txBody>
      </p:sp>
      <p:sp>
        <p:nvSpPr>
          <p:cNvPr id="7" name="Tijdelijke aanduiding voor dianummer 6"/>
          <p:cNvSpPr>
            <a:spLocks noGrp="1"/>
          </p:cNvSpPr>
          <p:nvPr>
            <p:ph type="sldNum" sz="quarter" idx="5"/>
          </p:nvPr>
        </p:nvSpPr>
        <p:spPr>
          <a:xfrm>
            <a:off x="3849688" y="9429750"/>
            <a:ext cx="2946400" cy="496888"/>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112" charset="0"/>
              </a:defRPr>
            </a:lvl1pPr>
          </a:lstStyle>
          <a:p>
            <a:pPr>
              <a:defRPr/>
            </a:pPr>
            <a:fld id="{29C8BA5E-E2DF-4AF7-B86E-408784D9381D}" type="slidenum">
              <a:rPr lang="nl-NL"/>
              <a:pPr>
                <a:defRPr/>
              </a:pPr>
              <a:t>‹nr.›</a:t>
            </a:fld>
            <a:endParaRPr lang="nl-NL"/>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pitchFamily="-112" charset="-128"/>
        <a:cs typeface="+mn-cs"/>
      </a:defRPr>
    </a:lvl1pPr>
    <a:lvl2pPr marL="457200" algn="l" rtl="0" eaLnBrk="0" fontAlgn="base" hangingPunct="0">
      <a:spcBef>
        <a:spcPct val="30000"/>
      </a:spcBef>
      <a:spcAft>
        <a:spcPct val="0"/>
      </a:spcAft>
      <a:defRPr sz="1200" kern="1200">
        <a:solidFill>
          <a:schemeClr val="tx1"/>
        </a:solidFill>
        <a:latin typeface="+mn-lt"/>
        <a:ea typeface="ＭＳ Ｐゴシック" pitchFamily="-112" charset="-128"/>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pitchFamily="-112" charset="-128"/>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pitchFamily="-112" charset="-128"/>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pitchFamily="-112"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www.youtube.com/watch?v=ptvKw3uFtyM&amp;feature=player_embedded"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jdelijke aanduiding voor dia-afbeelding 1"/>
          <p:cNvSpPr>
            <a:spLocks noGrp="1" noRot="1" noChangeAspect="1" noTextEdit="1"/>
          </p:cNvSpPr>
          <p:nvPr>
            <p:ph type="sldImg"/>
          </p:nvPr>
        </p:nvSpPr>
        <p:spPr bwMode="auto">
          <a:noFill/>
          <a:ln>
            <a:solidFill>
              <a:srgbClr val="000000"/>
            </a:solidFill>
            <a:miter lim="800000"/>
            <a:headEnd/>
            <a:tailEnd/>
          </a:ln>
        </p:spPr>
      </p:sp>
      <p:sp>
        <p:nvSpPr>
          <p:cNvPr id="24579" name="Tijdelijke aanduiding voor notities 2"/>
          <p:cNvSpPr>
            <a:spLocks noGrp="1"/>
          </p:cNvSpPr>
          <p:nvPr>
            <p:ph type="body" idx="1"/>
          </p:nvPr>
        </p:nvSpPr>
        <p:spPr bwMode="auto">
          <a:noFill/>
        </p:spPr>
        <p:txBody>
          <a:bodyPr/>
          <a:lstStyle/>
          <a:p>
            <a:r>
              <a:rPr lang="nl-NL" sz="1200" kern="1200" dirty="0" smtClean="0">
                <a:solidFill>
                  <a:schemeClr val="tx1"/>
                </a:solidFill>
                <a:latin typeface="+mn-lt"/>
                <a:ea typeface="ＭＳ Ｐゴシック" pitchFamily="-112" charset="-128"/>
                <a:cs typeface="+mn-cs"/>
              </a:rPr>
              <a:t>Het experiment wordt als project opgepakt en</a:t>
            </a:r>
            <a:r>
              <a:rPr lang="nl-NL" sz="1200" kern="1200" baseline="0" dirty="0" smtClean="0">
                <a:solidFill>
                  <a:schemeClr val="tx1"/>
                </a:solidFill>
                <a:latin typeface="+mn-lt"/>
                <a:ea typeface="ＭＳ Ｐゴシック" pitchFamily="-112" charset="-128"/>
                <a:cs typeface="+mn-cs"/>
              </a:rPr>
              <a:t> </a:t>
            </a:r>
            <a:r>
              <a:rPr lang="nl-NL" sz="1200" kern="1200" dirty="0" smtClean="0">
                <a:solidFill>
                  <a:schemeClr val="tx1"/>
                </a:solidFill>
                <a:latin typeface="+mn-lt"/>
                <a:ea typeface="ＭＳ Ｐゴシック" pitchFamily="-112" charset="-128"/>
                <a:cs typeface="+mn-cs"/>
              </a:rPr>
              <a:t>werkt met de volgende doelstellingen:</a:t>
            </a:r>
          </a:p>
          <a:p>
            <a:pPr lvl="0"/>
            <a:r>
              <a:rPr lang="nl-NL" sz="1200" kern="1200" dirty="0" smtClean="0">
                <a:solidFill>
                  <a:schemeClr val="tx1"/>
                </a:solidFill>
                <a:latin typeface="+mn-lt"/>
                <a:ea typeface="ＭＳ Ｐゴシック" pitchFamily="-112" charset="-128"/>
                <a:cs typeface="+mn-cs"/>
              </a:rPr>
              <a:t>- teamleden rechtstreeks invloed geven op de organisatie van het onderwijs</a:t>
            </a:r>
          </a:p>
          <a:p>
            <a:pPr lvl="0">
              <a:buFontTx/>
              <a:buChar char="-"/>
            </a:pPr>
            <a:r>
              <a:rPr lang="nl-NL" sz="1200" kern="1200" dirty="0" smtClean="0">
                <a:solidFill>
                  <a:schemeClr val="tx1"/>
                </a:solidFill>
                <a:latin typeface="+mn-lt"/>
                <a:ea typeface="ＭＳ Ｐゴシック" pitchFamily="-112" charset="-128"/>
                <a:cs typeface="+mn-cs"/>
              </a:rPr>
              <a:t>ontwikkelen nieuwe vorm van leidinggeven, </a:t>
            </a:r>
            <a:r>
              <a:rPr lang="nl-NL" sz="1200" kern="1200" dirty="0" err="1" smtClean="0">
                <a:solidFill>
                  <a:schemeClr val="tx1"/>
                </a:solidFill>
                <a:latin typeface="+mn-lt"/>
                <a:ea typeface="ＭＳ Ｐゴシック" pitchFamily="-112" charset="-128"/>
                <a:cs typeface="+mn-cs"/>
              </a:rPr>
              <a:t>flow</a:t>
            </a:r>
            <a:r>
              <a:rPr lang="nl-NL" sz="1200" kern="1200" dirty="0" smtClean="0">
                <a:solidFill>
                  <a:schemeClr val="tx1"/>
                </a:solidFill>
                <a:latin typeface="+mn-lt"/>
                <a:ea typeface="ＭＳ Ｐゴシック" pitchFamily="-112" charset="-128"/>
                <a:cs typeface="+mn-cs"/>
              </a:rPr>
              <a:t> als sturingsprincipe</a:t>
            </a:r>
          </a:p>
          <a:p>
            <a:pPr lvl="0">
              <a:buFontTx/>
              <a:buChar char="-"/>
            </a:pPr>
            <a:r>
              <a:rPr lang="nl-NL" sz="1200" kern="1200" dirty="0" smtClean="0">
                <a:solidFill>
                  <a:schemeClr val="tx1"/>
                </a:solidFill>
                <a:latin typeface="+mn-lt"/>
                <a:ea typeface="ＭＳ Ｐゴシック" pitchFamily="-112" charset="-128"/>
                <a:cs typeface="+mn-cs"/>
              </a:rPr>
              <a:t>Verhogen verantwoordelijkheid teamleden voor op peil houden eigen werkenergie</a:t>
            </a:r>
          </a:p>
          <a:p>
            <a:pPr lvl="0">
              <a:buFontTx/>
              <a:buChar char="-"/>
            </a:pPr>
            <a:r>
              <a:rPr lang="nl-NL" sz="1200" kern="1200" dirty="0" smtClean="0">
                <a:solidFill>
                  <a:schemeClr val="tx1"/>
                </a:solidFill>
                <a:latin typeface="+mn-lt"/>
                <a:ea typeface="ＭＳ Ｐゴシック" pitchFamily="-112" charset="-128"/>
                <a:cs typeface="+mn-cs"/>
              </a:rPr>
              <a:t>Ontwikkelen van een overdraagbare methodiek voor andere teams binnen het stedelijk en op andere scholen in Nederland.</a:t>
            </a:r>
          </a:p>
          <a:p>
            <a:pPr>
              <a:buFontTx/>
              <a:buChar char="-"/>
            </a:pPr>
            <a:r>
              <a:rPr lang="nl-NL" sz="1200" kern="1200" dirty="0" smtClean="0">
                <a:solidFill>
                  <a:schemeClr val="tx1"/>
                </a:solidFill>
                <a:latin typeface="+mn-lt"/>
                <a:ea typeface="ＭＳ Ｐゴシック" pitchFamily="-112" charset="-128"/>
                <a:cs typeface="+mn-cs"/>
              </a:rPr>
              <a:t>De </a:t>
            </a:r>
            <a:r>
              <a:rPr lang="nl-NL" sz="1200" kern="1200" dirty="0" err="1" smtClean="0">
                <a:solidFill>
                  <a:schemeClr val="tx1"/>
                </a:solidFill>
                <a:latin typeface="+mn-lt"/>
                <a:ea typeface="ＭＳ Ｐゴシック" pitchFamily="-112" charset="-128"/>
                <a:cs typeface="+mn-cs"/>
              </a:rPr>
              <a:t>pilot</a:t>
            </a:r>
            <a:r>
              <a:rPr lang="nl-NL" sz="1200" kern="1200" dirty="0" smtClean="0">
                <a:solidFill>
                  <a:schemeClr val="tx1"/>
                </a:solidFill>
                <a:latin typeface="+mn-lt"/>
                <a:ea typeface="ＭＳ Ｐゴシック" pitchFamily="-112" charset="-128"/>
                <a:cs typeface="+mn-cs"/>
              </a:rPr>
              <a:t> wordt uitgevoerd met drie teams </a:t>
            </a:r>
            <a:endParaRPr lang="nl-NL" dirty="0" smtClean="0">
              <a:ea typeface="ＭＳ Ｐゴシック" pitchFamily="34" charset="-128"/>
            </a:endParaRPr>
          </a:p>
        </p:txBody>
      </p:sp>
      <p:sp>
        <p:nvSpPr>
          <p:cNvPr id="24580" name="Tijdelijke aanduiding voor dianummer 3"/>
          <p:cNvSpPr>
            <a:spLocks noGrp="1"/>
          </p:cNvSpPr>
          <p:nvPr>
            <p:ph type="sldNum" sz="quarter" idx="5"/>
          </p:nvPr>
        </p:nvSpPr>
        <p:spPr bwMode="auto">
          <a:noFill/>
          <a:ln>
            <a:miter lim="800000"/>
            <a:headEnd/>
            <a:tailEnd/>
          </a:ln>
        </p:spPr>
        <p:txBody>
          <a:bodyPr/>
          <a:lstStyle/>
          <a:p>
            <a:fld id="{61992625-3E34-43CF-94C4-9496B65DA6F3}" type="slidenum">
              <a:rPr lang="nl-NL" smtClean="0">
                <a:latin typeface="Calibri" pitchFamily="34" charset="0"/>
              </a:rPr>
              <a:pPr/>
              <a:t>1</a:t>
            </a:fld>
            <a:endParaRPr lang="nl-NL" smtClean="0">
              <a:latin typeface="Calibri"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jdelijke aanduiding voor dia-afbeelding 1"/>
          <p:cNvSpPr>
            <a:spLocks noGrp="1" noRot="1" noChangeAspect="1" noTextEdit="1"/>
          </p:cNvSpPr>
          <p:nvPr>
            <p:ph type="sldImg"/>
          </p:nvPr>
        </p:nvSpPr>
        <p:spPr bwMode="auto">
          <a:noFill/>
          <a:ln>
            <a:solidFill>
              <a:srgbClr val="000000"/>
            </a:solidFill>
            <a:miter lim="800000"/>
            <a:headEnd/>
            <a:tailEnd/>
          </a:ln>
        </p:spPr>
      </p:sp>
      <p:sp>
        <p:nvSpPr>
          <p:cNvPr id="33795" name="Tijdelijke aanduiding voor notities 2"/>
          <p:cNvSpPr>
            <a:spLocks noGrp="1"/>
          </p:cNvSpPr>
          <p:nvPr>
            <p:ph type="body" idx="1"/>
          </p:nvPr>
        </p:nvSpPr>
        <p:spPr bwMode="auto">
          <a:noFill/>
        </p:spPr>
        <p:txBody>
          <a:bodyPr/>
          <a:lstStyle/>
          <a:p>
            <a:r>
              <a:rPr lang="nl-NL" dirty="0" smtClean="0">
                <a:ea typeface="ＭＳ Ｐゴシック" pitchFamily="34" charset="-128"/>
              </a:rPr>
              <a:t>Uit groot internationaal onderzoek van The </a:t>
            </a:r>
            <a:r>
              <a:rPr lang="nl-NL" dirty="0" err="1" smtClean="0">
                <a:ea typeface="ＭＳ Ｐゴシック" pitchFamily="34" charset="-128"/>
              </a:rPr>
              <a:t>Gallup</a:t>
            </a:r>
            <a:r>
              <a:rPr lang="nl-NL" dirty="0" smtClean="0">
                <a:ea typeface="ＭＳ Ｐゴシック" pitchFamily="34" charset="-128"/>
              </a:rPr>
              <a:t> </a:t>
            </a:r>
            <a:r>
              <a:rPr lang="nl-NL" dirty="0" err="1" smtClean="0">
                <a:ea typeface="ＭＳ Ｐゴシック" pitchFamily="34" charset="-128"/>
              </a:rPr>
              <a:t>Organization</a:t>
            </a:r>
            <a:r>
              <a:rPr lang="nl-NL" dirty="0" smtClean="0">
                <a:ea typeface="ＭＳ Ｐゴシック" pitchFamily="34" charset="-128"/>
              </a:rPr>
              <a:t> onder 198.000 medewerkers blijkt dat slechts 20% van de mensen vindt dat gebruik wordt gemaakt van hun sterke punten. Het menselijk potentieel wordt onderbenut. Door dat beter te benutten is een forse verhoging van de arbeidsproductiviteit te verwachten. </a:t>
            </a:r>
          </a:p>
          <a:p>
            <a:r>
              <a:rPr lang="nl-NL" dirty="0" smtClean="0">
                <a:ea typeface="ＭＳ Ｐゴシック" pitchFamily="34" charset="-128"/>
              </a:rPr>
              <a:t>Deze algemene constatering voor arbeidsorganisaties is in het bijzonder relevant in het onderwijs. In het artikel “De school als gelukmachine” wordt uiteengezet welke mechanismen in de organisatie er toe leiden dat mensen ‘verdrietig’ worden. Het werken neemt vooral energie en dit wordt onvoldoende gecompenseerd door energiegevers. Het leraarschap kampt met een imagoprobleem omdat het een moeilijk vak is in vaak moeilijke omstandigheden. </a:t>
            </a:r>
          </a:p>
          <a:p>
            <a:endParaRPr lang="nl-NL" dirty="0" smtClean="0">
              <a:ea typeface="ＭＳ Ｐゴシック" pitchFamily="34" charset="-128"/>
            </a:endParaRPr>
          </a:p>
          <a:p>
            <a:r>
              <a:rPr lang="nl-NL" dirty="0" smtClean="0">
                <a:ea typeface="ＭＳ Ｐゴシック" pitchFamily="34" charset="-128"/>
              </a:rPr>
              <a:t>In: </a:t>
            </a:r>
            <a:r>
              <a:rPr lang="nl-NL" dirty="0" err="1" smtClean="0">
                <a:ea typeface="ＭＳ Ｐゴシック" pitchFamily="34" charset="-128"/>
              </a:rPr>
              <a:t>Buckingham</a:t>
            </a:r>
            <a:r>
              <a:rPr lang="nl-NL" dirty="0" smtClean="0">
                <a:ea typeface="ＭＳ Ｐゴシック" pitchFamily="34" charset="-128"/>
              </a:rPr>
              <a:t> en </a:t>
            </a:r>
            <a:r>
              <a:rPr lang="nl-NL" dirty="0" err="1" smtClean="0">
                <a:ea typeface="ＭＳ Ｐゴシック" pitchFamily="34" charset="-128"/>
              </a:rPr>
              <a:t>Clifton</a:t>
            </a:r>
            <a:r>
              <a:rPr lang="nl-NL" dirty="0" smtClean="0">
                <a:ea typeface="ＭＳ Ｐゴシック" pitchFamily="34" charset="-128"/>
              </a:rPr>
              <a:t>: “ontdek je sterke punten” Spectrum 2002</a:t>
            </a:r>
          </a:p>
          <a:p>
            <a:r>
              <a:rPr lang="nl-NL" dirty="0" smtClean="0">
                <a:ea typeface="ＭＳ Ｐゴシック" pitchFamily="34" charset="-128"/>
              </a:rPr>
              <a:t>In: Eerenbeemt, </a:t>
            </a:r>
            <a:r>
              <a:rPr lang="nl-NL" dirty="0" err="1" smtClean="0">
                <a:ea typeface="ＭＳ Ｐゴシック" pitchFamily="34" charset="-128"/>
              </a:rPr>
              <a:t>vd</a:t>
            </a:r>
            <a:r>
              <a:rPr lang="nl-NL" dirty="0" smtClean="0">
                <a:ea typeface="ＭＳ Ｐゴシック" pitchFamily="34" charset="-128"/>
              </a:rPr>
              <a:t> en </a:t>
            </a:r>
            <a:r>
              <a:rPr lang="nl-NL" dirty="0" err="1" smtClean="0">
                <a:ea typeface="ＭＳ Ｐゴシック" pitchFamily="34" charset="-128"/>
              </a:rPr>
              <a:t>Ephraim</a:t>
            </a:r>
            <a:r>
              <a:rPr lang="nl-NL" dirty="0" smtClean="0">
                <a:ea typeface="ＭＳ Ｐゴシック" pitchFamily="34" charset="-128"/>
              </a:rPr>
              <a:t>: “De school als gelukmachine”, In: “van 12 tot 18”, dec. 2010</a:t>
            </a:r>
          </a:p>
          <a:p>
            <a:endParaRPr lang="nl-NL" dirty="0" smtClean="0">
              <a:ea typeface="ＭＳ Ｐゴシック" pitchFamily="34" charset="-128"/>
            </a:endParaRPr>
          </a:p>
        </p:txBody>
      </p:sp>
      <p:sp>
        <p:nvSpPr>
          <p:cNvPr id="33796" name="Tijdelijke aanduiding voor dianummer 3"/>
          <p:cNvSpPr>
            <a:spLocks noGrp="1"/>
          </p:cNvSpPr>
          <p:nvPr>
            <p:ph type="sldNum" sz="quarter" idx="5"/>
          </p:nvPr>
        </p:nvSpPr>
        <p:spPr bwMode="auto">
          <a:noFill/>
          <a:ln>
            <a:miter lim="800000"/>
            <a:headEnd/>
            <a:tailEnd/>
          </a:ln>
        </p:spPr>
        <p:txBody>
          <a:bodyPr/>
          <a:lstStyle/>
          <a:p>
            <a:fld id="{CFB1D29B-DD06-442E-92EC-98C6ECC2E8D6}" type="slidenum">
              <a:rPr lang="nl-NL" smtClean="0">
                <a:latin typeface="Calibri" pitchFamily="34" charset="0"/>
              </a:rPr>
              <a:pPr/>
              <a:t>10</a:t>
            </a:fld>
            <a:endParaRPr lang="nl-NL" smtClean="0">
              <a:latin typeface="Calibri"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jdelijke aanduiding voor dia-afbeelding 1"/>
          <p:cNvSpPr>
            <a:spLocks noGrp="1" noRot="1" noChangeAspect="1" noTextEdit="1"/>
          </p:cNvSpPr>
          <p:nvPr>
            <p:ph type="sldImg"/>
          </p:nvPr>
        </p:nvSpPr>
        <p:spPr bwMode="auto">
          <a:noFill/>
          <a:ln>
            <a:solidFill>
              <a:srgbClr val="000000"/>
            </a:solidFill>
            <a:miter lim="800000"/>
            <a:headEnd/>
            <a:tailEnd/>
          </a:ln>
        </p:spPr>
      </p:sp>
      <p:sp>
        <p:nvSpPr>
          <p:cNvPr id="34819" name="Tijdelijke aanduiding voor notities 2"/>
          <p:cNvSpPr>
            <a:spLocks noGrp="1"/>
          </p:cNvSpPr>
          <p:nvPr>
            <p:ph type="body" idx="1"/>
          </p:nvPr>
        </p:nvSpPr>
        <p:spPr bwMode="auto">
          <a:noFill/>
        </p:spPr>
        <p:txBody>
          <a:bodyPr/>
          <a:lstStyle/>
          <a:p>
            <a:r>
              <a:rPr lang="nl-NL" dirty="0" smtClean="0">
                <a:ea typeface="ＭＳ Ｐゴシック" pitchFamily="34" charset="-128"/>
              </a:rPr>
              <a:t>Hier nog een keer</a:t>
            </a:r>
            <a:r>
              <a:rPr lang="nl-NL" baseline="0" dirty="0" smtClean="0">
                <a:ea typeface="ＭＳ Ｐゴシック" pitchFamily="34" charset="-128"/>
              </a:rPr>
              <a:t> uitgedrukt in energiegevers en energienemers de opbrengsten en activiteiten die met elkaar in balans moeten worden gebracht….</a:t>
            </a:r>
            <a:endParaRPr lang="nl-NL" dirty="0" smtClean="0">
              <a:ea typeface="ＭＳ Ｐゴシック" pitchFamily="34" charset="-128"/>
            </a:endParaRPr>
          </a:p>
        </p:txBody>
      </p:sp>
      <p:sp>
        <p:nvSpPr>
          <p:cNvPr id="34820" name="Tijdelijke aanduiding voor dianummer 3"/>
          <p:cNvSpPr>
            <a:spLocks noGrp="1"/>
          </p:cNvSpPr>
          <p:nvPr>
            <p:ph type="sldNum" sz="quarter" idx="5"/>
          </p:nvPr>
        </p:nvSpPr>
        <p:spPr bwMode="auto">
          <a:noFill/>
          <a:ln>
            <a:miter lim="800000"/>
            <a:headEnd/>
            <a:tailEnd/>
          </a:ln>
        </p:spPr>
        <p:txBody>
          <a:bodyPr/>
          <a:lstStyle/>
          <a:p>
            <a:fld id="{3BCB2C29-CE87-434A-9C7E-DB20D8260DC9}" type="slidenum">
              <a:rPr lang="nl-NL" smtClean="0">
                <a:latin typeface="Calibri" pitchFamily="34" charset="0"/>
              </a:rPr>
              <a:pPr/>
              <a:t>11</a:t>
            </a:fld>
            <a:endParaRPr lang="nl-NL" smtClean="0">
              <a:latin typeface="Calibri"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jdelijke aanduiding voor dia-afbeelding 1"/>
          <p:cNvSpPr>
            <a:spLocks noGrp="1" noRot="1" noChangeAspect="1" noTextEdit="1"/>
          </p:cNvSpPr>
          <p:nvPr>
            <p:ph type="sldImg"/>
          </p:nvPr>
        </p:nvSpPr>
        <p:spPr bwMode="auto">
          <a:noFill/>
          <a:ln>
            <a:solidFill>
              <a:srgbClr val="000000"/>
            </a:solidFill>
            <a:miter lim="800000"/>
            <a:headEnd/>
            <a:tailEnd/>
          </a:ln>
        </p:spPr>
      </p:sp>
      <p:sp>
        <p:nvSpPr>
          <p:cNvPr id="35843" name="Tijdelijke aanduiding voor notities 2"/>
          <p:cNvSpPr>
            <a:spLocks noGrp="1"/>
          </p:cNvSpPr>
          <p:nvPr>
            <p:ph type="body" idx="1"/>
          </p:nvPr>
        </p:nvSpPr>
        <p:spPr bwMode="auto">
          <a:noFill/>
        </p:spPr>
        <p:txBody>
          <a:bodyPr/>
          <a:lstStyle/>
          <a:p>
            <a:endParaRPr lang="nl-NL" smtClean="0">
              <a:ea typeface="ＭＳ Ｐゴシック" pitchFamily="34" charset="-128"/>
            </a:endParaRPr>
          </a:p>
        </p:txBody>
      </p:sp>
      <p:sp>
        <p:nvSpPr>
          <p:cNvPr id="35844" name="Tijdelijke aanduiding voor dianummer 3"/>
          <p:cNvSpPr>
            <a:spLocks noGrp="1"/>
          </p:cNvSpPr>
          <p:nvPr>
            <p:ph type="sldNum" sz="quarter" idx="5"/>
          </p:nvPr>
        </p:nvSpPr>
        <p:spPr bwMode="auto">
          <a:noFill/>
          <a:ln>
            <a:miter lim="800000"/>
            <a:headEnd/>
            <a:tailEnd/>
          </a:ln>
        </p:spPr>
        <p:txBody>
          <a:bodyPr/>
          <a:lstStyle/>
          <a:p>
            <a:fld id="{7387E770-FFDF-4CFD-8ED9-98C128D83EEC}" type="slidenum">
              <a:rPr lang="nl-NL" smtClean="0">
                <a:latin typeface="Calibri" pitchFamily="34" charset="0"/>
              </a:rPr>
              <a:pPr/>
              <a:t>12</a:t>
            </a:fld>
            <a:endParaRPr lang="nl-NL" smtClean="0">
              <a:latin typeface="Calibri" pitchFamily="34"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jdelijke aanduiding voor dia-afbeelding 1"/>
          <p:cNvSpPr>
            <a:spLocks noGrp="1" noRot="1" noChangeAspect="1" noTextEdit="1"/>
          </p:cNvSpPr>
          <p:nvPr>
            <p:ph type="sldImg"/>
          </p:nvPr>
        </p:nvSpPr>
        <p:spPr bwMode="auto">
          <a:noFill/>
          <a:ln>
            <a:solidFill>
              <a:srgbClr val="000000"/>
            </a:solidFill>
            <a:miter lim="800000"/>
            <a:headEnd/>
            <a:tailEnd/>
          </a:ln>
        </p:spPr>
      </p:sp>
      <p:sp>
        <p:nvSpPr>
          <p:cNvPr id="36867" name="Tijdelijke aanduiding voor notities 2"/>
          <p:cNvSpPr>
            <a:spLocks noGrp="1"/>
          </p:cNvSpPr>
          <p:nvPr>
            <p:ph type="body" idx="1"/>
          </p:nvPr>
        </p:nvSpPr>
        <p:spPr bwMode="auto">
          <a:noFill/>
        </p:spPr>
        <p:txBody>
          <a:bodyPr/>
          <a:lstStyle/>
          <a:p>
            <a:r>
              <a:rPr lang="nl-NL" smtClean="0">
                <a:ea typeface="ＭＳ Ｐゴシック" pitchFamily="34" charset="-128"/>
              </a:rPr>
              <a:t>De kern van de aanpak op het Stedelijk Lyceum bestaat er uit dat medewerkers door een projectgroep ondersteund worden om hun eigen Flow te managen en dat de organisatie hen faciliteert, adviseert en stimuleert. De sturing van de organisatie past zich m.a.w. zodanig aan dat mensen in hun kracht gezet worden, zowel individueel als in hun onderlinge samenwerking: sturen op Flow! Een stuurgroep begeleidt dit proces.</a:t>
            </a:r>
          </a:p>
          <a:p>
            <a:endParaRPr lang="nl-NL" smtClean="0">
              <a:ea typeface="ＭＳ Ｐゴシック" pitchFamily="34" charset="-128"/>
            </a:endParaRPr>
          </a:p>
        </p:txBody>
      </p:sp>
      <p:sp>
        <p:nvSpPr>
          <p:cNvPr id="36868" name="Tijdelijke aanduiding voor dianummer 3"/>
          <p:cNvSpPr>
            <a:spLocks noGrp="1"/>
          </p:cNvSpPr>
          <p:nvPr>
            <p:ph type="sldNum" sz="quarter" idx="5"/>
          </p:nvPr>
        </p:nvSpPr>
        <p:spPr bwMode="auto">
          <a:noFill/>
          <a:ln>
            <a:miter lim="800000"/>
            <a:headEnd/>
            <a:tailEnd/>
          </a:ln>
        </p:spPr>
        <p:txBody>
          <a:bodyPr/>
          <a:lstStyle/>
          <a:p>
            <a:fld id="{D7E8706D-BB8B-455B-8E09-FE91B7E6745D}" type="slidenum">
              <a:rPr lang="nl-NL" smtClean="0">
                <a:latin typeface="Calibri" pitchFamily="34" charset="0"/>
              </a:rPr>
              <a:pPr/>
              <a:t>13</a:t>
            </a:fld>
            <a:endParaRPr lang="nl-NL" smtClean="0">
              <a:latin typeface="Calibri" pitchFamily="34"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jdelijke aanduiding voor dia-afbeelding 1"/>
          <p:cNvSpPr>
            <a:spLocks noGrp="1" noRot="1" noChangeAspect="1" noTextEdit="1"/>
          </p:cNvSpPr>
          <p:nvPr>
            <p:ph type="sldImg"/>
          </p:nvPr>
        </p:nvSpPr>
        <p:spPr bwMode="auto">
          <a:noFill/>
          <a:ln>
            <a:solidFill>
              <a:srgbClr val="000000"/>
            </a:solidFill>
            <a:miter lim="800000"/>
            <a:headEnd/>
            <a:tailEnd/>
          </a:ln>
        </p:spPr>
      </p:sp>
      <p:sp>
        <p:nvSpPr>
          <p:cNvPr id="37891" name="Tijdelijke aanduiding voor notities 2"/>
          <p:cNvSpPr>
            <a:spLocks noGrp="1"/>
          </p:cNvSpPr>
          <p:nvPr>
            <p:ph type="body" idx="1"/>
          </p:nvPr>
        </p:nvSpPr>
        <p:spPr bwMode="auto">
          <a:noFill/>
        </p:spPr>
        <p:txBody>
          <a:bodyPr/>
          <a:lstStyle/>
          <a:p>
            <a:r>
              <a:rPr lang="nl-NL" dirty="0" smtClean="0">
                <a:ea typeface="ＭＳ Ｐゴシック" pitchFamily="34" charset="-128"/>
              </a:rPr>
              <a:t>Nu even terug</a:t>
            </a:r>
            <a:r>
              <a:rPr lang="nl-NL" baseline="0" dirty="0" smtClean="0">
                <a:ea typeface="ＭＳ Ｐゴシック" pitchFamily="34" charset="-128"/>
              </a:rPr>
              <a:t> naar jullie eigen situatie, wat doet zich zoal voor op een doorsnee dag in jullie team?</a:t>
            </a:r>
            <a:endParaRPr lang="nl-NL" dirty="0" smtClean="0">
              <a:ea typeface="ＭＳ Ｐゴシック" pitchFamily="34" charset="-128"/>
            </a:endParaRPr>
          </a:p>
        </p:txBody>
      </p:sp>
      <p:sp>
        <p:nvSpPr>
          <p:cNvPr id="37892" name="Tijdelijke aanduiding voor dianummer 3"/>
          <p:cNvSpPr>
            <a:spLocks noGrp="1"/>
          </p:cNvSpPr>
          <p:nvPr>
            <p:ph type="sldNum" sz="quarter" idx="5"/>
          </p:nvPr>
        </p:nvSpPr>
        <p:spPr bwMode="auto">
          <a:noFill/>
          <a:ln>
            <a:miter lim="800000"/>
            <a:headEnd/>
            <a:tailEnd/>
          </a:ln>
        </p:spPr>
        <p:txBody>
          <a:bodyPr/>
          <a:lstStyle/>
          <a:p>
            <a:fld id="{10CD9B1D-F3E6-4CB4-892E-5EFE7DCF7BEF}" type="slidenum">
              <a:rPr lang="nl-NL" smtClean="0">
                <a:latin typeface="Calibri" pitchFamily="34" charset="0"/>
              </a:rPr>
              <a:pPr/>
              <a:t>14</a:t>
            </a:fld>
            <a:endParaRPr lang="nl-NL" smtClean="0">
              <a:latin typeface="Calibri" pitchFamily="34"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jdelijke aanduiding voor dia-afbeelding 1"/>
          <p:cNvSpPr>
            <a:spLocks noGrp="1" noRot="1" noChangeAspect="1" noTextEdit="1"/>
          </p:cNvSpPr>
          <p:nvPr>
            <p:ph type="sldImg"/>
          </p:nvPr>
        </p:nvSpPr>
        <p:spPr bwMode="auto">
          <a:noFill/>
          <a:ln>
            <a:solidFill>
              <a:srgbClr val="000000"/>
            </a:solidFill>
            <a:miter lim="800000"/>
            <a:headEnd/>
            <a:tailEnd/>
          </a:ln>
        </p:spPr>
      </p:sp>
      <p:sp>
        <p:nvSpPr>
          <p:cNvPr id="38915" name="Tijdelijke aanduiding voor notities 2"/>
          <p:cNvSpPr>
            <a:spLocks noGrp="1"/>
          </p:cNvSpPr>
          <p:nvPr>
            <p:ph type="body" idx="1"/>
          </p:nvPr>
        </p:nvSpPr>
        <p:spPr bwMode="auto">
          <a:noFill/>
        </p:spPr>
        <p:txBody>
          <a:bodyPr/>
          <a:lstStyle/>
          <a:p>
            <a:r>
              <a:rPr lang="nl-NL" dirty="0" smtClean="0">
                <a:ea typeface="ＭＳ Ｐゴシック" pitchFamily="34" charset="-128"/>
              </a:rPr>
              <a:t>En </a:t>
            </a:r>
            <a:r>
              <a:rPr lang="nl-NL" baseline="0" dirty="0" smtClean="0">
                <a:ea typeface="ＭＳ Ｐゴシック" pitchFamily="34" charset="-128"/>
              </a:rPr>
              <a:t> hoe kun je de activiteiten, opbrengsten en feiten onderverdelen in termen van energie?</a:t>
            </a:r>
            <a:endParaRPr lang="nl-NL" dirty="0" smtClean="0">
              <a:ea typeface="ＭＳ Ｐゴシック" pitchFamily="34" charset="-128"/>
            </a:endParaRPr>
          </a:p>
        </p:txBody>
      </p:sp>
      <p:sp>
        <p:nvSpPr>
          <p:cNvPr id="38916" name="Tijdelijke aanduiding voor dianummer 3"/>
          <p:cNvSpPr>
            <a:spLocks noGrp="1"/>
          </p:cNvSpPr>
          <p:nvPr>
            <p:ph type="sldNum" sz="quarter" idx="5"/>
          </p:nvPr>
        </p:nvSpPr>
        <p:spPr bwMode="auto">
          <a:noFill/>
          <a:ln>
            <a:miter lim="800000"/>
            <a:headEnd/>
            <a:tailEnd/>
          </a:ln>
        </p:spPr>
        <p:txBody>
          <a:bodyPr/>
          <a:lstStyle/>
          <a:p>
            <a:fld id="{C00B40C9-9EA7-45F8-994F-C4A5C354387B}" type="slidenum">
              <a:rPr lang="nl-NL" smtClean="0">
                <a:latin typeface="Calibri" pitchFamily="34" charset="0"/>
              </a:rPr>
              <a:pPr/>
              <a:t>15</a:t>
            </a:fld>
            <a:endParaRPr lang="nl-NL" smtClean="0">
              <a:latin typeface="Calibri" pitchFamily="34"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jdelijke aanduiding voor dia-afbeelding 1"/>
          <p:cNvSpPr>
            <a:spLocks noGrp="1" noRot="1" noChangeAspect="1" noTextEdit="1"/>
          </p:cNvSpPr>
          <p:nvPr>
            <p:ph type="sldImg"/>
          </p:nvPr>
        </p:nvSpPr>
        <p:spPr bwMode="auto">
          <a:noFill/>
          <a:ln>
            <a:solidFill>
              <a:srgbClr val="000000"/>
            </a:solidFill>
            <a:miter lim="800000"/>
            <a:headEnd/>
            <a:tailEnd/>
          </a:ln>
        </p:spPr>
      </p:sp>
      <p:sp>
        <p:nvSpPr>
          <p:cNvPr id="39939" name="Tijdelijke aanduiding voor notities 2"/>
          <p:cNvSpPr>
            <a:spLocks noGrp="1"/>
          </p:cNvSpPr>
          <p:nvPr>
            <p:ph type="body" idx="1"/>
          </p:nvPr>
        </p:nvSpPr>
        <p:spPr bwMode="auto">
          <a:noFill/>
        </p:spPr>
        <p:txBody>
          <a:bodyPr/>
          <a:lstStyle/>
          <a:p>
            <a:r>
              <a:rPr lang="nl-NL" dirty="0" smtClean="0">
                <a:ea typeface="ＭＳ Ｐゴシック" pitchFamily="34" charset="-128"/>
              </a:rPr>
              <a:t>Wat valt daarin door jullie als teamleiders te</a:t>
            </a:r>
            <a:r>
              <a:rPr lang="nl-NL" baseline="0" dirty="0" smtClean="0">
                <a:ea typeface="ＭＳ Ｐゴシック" pitchFamily="34" charset="-128"/>
              </a:rPr>
              <a:t> </a:t>
            </a:r>
            <a:r>
              <a:rPr lang="nl-NL" baseline="0" dirty="0" err="1" smtClean="0">
                <a:ea typeface="ＭＳ Ｐゴシック" pitchFamily="34" charset="-128"/>
              </a:rPr>
              <a:t>beinvloeden</a:t>
            </a:r>
            <a:r>
              <a:rPr lang="nl-NL" baseline="0" dirty="0" smtClean="0">
                <a:ea typeface="ＭＳ Ｐゴシック" pitchFamily="34" charset="-128"/>
              </a:rPr>
              <a:t>? Met welk effect?</a:t>
            </a:r>
            <a:endParaRPr lang="nl-NL" dirty="0" smtClean="0">
              <a:ea typeface="ＭＳ Ｐゴシック" pitchFamily="34" charset="-128"/>
            </a:endParaRPr>
          </a:p>
        </p:txBody>
      </p:sp>
      <p:sp>
        <p:nvSpPr>
          <p:cNvPr id="39940" name="Tijdelijke aanduiding voor dianummer 3"/>
          <p:cNvSpPr>
            <a:spLocks noGrp="1"/>
          </p:cNvSpPr>
          <p:nvPr>
            <p:ph type="sldNum" sz="quarter" idx="5"/>
          </p:nvPr>
        </p:nvSpPr>
        <p:spPr bwMode="auto">
          <a:noFill/>
          <a:ln>
            <a:miter lim="800000"/>
            <a:headEnd/>
            <a:tailEnd/>
          </a:ln>
        </p:spPr>
        <p:txBody>
          <a:bodyPr/>
          <a:lstStyle/>
          <a:p>
            <a:fld id="{741582ED-AB85-4E16-BA5F-6761DF461046}" type="slidenum">
              <a:rPr lang="nl-NL" smtClean="0">
                <a:latin typeface="Calibri" pitchFamily="34" charset="0"/>
              </a:rPr>
              <a:pPr/>
              <a:t>16</a:t>
            </a:fld>
            <a:endParaRPr lang="nl-NL" smtClean="0">
              <a:latin typeface="Calibri" pitchFamily="34"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jdelijke aanduiding voor dia-afbeelding 1"/>
          <p:cNvSpPr>
            <a:spLocks noGrp="1" noRot="1" noChangeAspect="1" noTextEdit="1"/>
          </p:cNvSpPr>
          <p:nvPr>
            <p:ph type="sldImg"/>
          </p:nvPr>
        </p:nvSpPr>
        <p:spPr bwMode="auto">
          <a:noFill/>
          <a:ln>
            <a:solidFill>
              <a:srgbClr val="000000"/>
            </a:solidFill>
            <a:miter lim="800000"/>
            <a:headEnd/>
            <a:tailEnd/>
          </a:ln>
        </p:spPr>
      </p:sp>
      <p:sp>
        <p:nvSpPr>
          <p:cNvPr id="40963" name="Tijdelijke aanduiding voor notities 2"/>
          <p:cNvSpPr>
            <a:spLocks noGrp="1"/>
          </p:cNvSpPr>
          <p:nvPr>
            <p:ph type="body" idx="1"/>
          </p:nvPr>
        </p:nvSpPr>
        <p:spPr bwMode="auto">
          <a:noFill/>
        </p:spPr>
        <p:txBody>
          <a:bodyPr/>
          <a:lstStyle/>
          <a:p>
            <a:r>
              <a:rPr lang="nl-NL" dirty="0" smtClean="0">
                <a:ea typeface="ＭＳ Ｐゴシック" pitchFamily="34" charset="-128"/>
              </a:rPr>
              <a:t>Een vrijplaats? Ja ………..maar wel begrensd!</a:t>
            </a:r>
          </a:p>
        </p:txBody>
      </p:sp>
      <p:sp>
        <p:nvSpPr>
          <p:cNvPr id="40964" name="Tijdelijke aanduiding voor dianummer 3"/>
          <p:cNvSpPr>
            <a:spLocks noGrp="1"/>
          </p:cNvSpPr>
          <p:nvPr>
            <p:ph type="sldNum" sz="quarter" idx="5"/>
          </p:nvPr>
        </p:nvSpPr>
        <p:spPr bwMode="auto">
          <a:noFill/>
          <a:ln>
            <a:miter lim="800000"/>
            <a:headEnd/>
            <a:tailEnd/>
          </a:ln>
        </p:spPr>
        <p:txBody>
          <a:bodyPr/>
          <a:lstStyle/>
          <a:p>
            <a:fld id="{99A7EB09-ADB9-4D49-9E02-7DBD97DB4D4E}" type="slidenum">
              <a:rPr lang="nl-NL" smtClean="0">
                <a:latin typeface="Calibri" pitchFamily="34" charset="0"/>
              </a:rPr>
              <a:pPr/>
              <a:t>17</a:t>
            </a:fld>
            <a:endParaRPr lang="nl-NL" smtClean="0">
              <a:latin typeface="Calibri" pitchFamily="34"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jdelijke aanduiding voor dia-afbeelding 1"/>
          <p:cNvSpPr>
            <a:spLocks noGrp="1" noRot="1" noChangeAspect="1" noTextEdit="1"/>
          </p:cNvSpPr>
          <p:nvPr>
            <p:ph type="sldImg"/>
          </p:nvPr>
        </p:nvSpPr>
        <p:spPr bwMode="auto">
          <a:noFill/>
          <a:ln>
            <a:solidFill>
              <a:srgbClr val="000000"/>
            </a:solidFill>
            <a:miter lim="800000"/>
            <a:headEnd/>
            <a:tailEnd/>
          </a:ln>
        </p:spPr>
      </p:sp>
      <p:sp>
        <p:nvSpPr>
          <p:cNvPr id="41987" name="Tijdelijke aanduiding voor notities 2"/>
          <p:cNvSpPr>
            <a:spLocks noGrp="1"/>
          </p:cNvSpPr>
          <p:nvPr>
            <p:ph type="body" idx="1"/>
          </p:nvPr>
        </p:nvSpPr>
        <p:spPr bwMode="auto">
          <a:noFill/>
        </p:spPr>
        <p:txBody>
          <a:bodyPr/>
          <a:lstStyle/>
          <a:p>
            <a:endParaRPr lang="nl-NL" dirty="0" smtClean="0">
              <a:ea typeface="ＭＳ Ｐゴシック" pitchFamily="34" charset="-128"/>
            </a:endParaRPr>
          </a:p>
        </p:txBody>
      </p:sp>
      <p:sp>
        <p:nvSpPr>
          <p:cNvPr id="41988" name="Tijdelijke aanduiding voor dianummer 3"/>
          <p:cNvSpPr>
            <a:spLocks noGrp="1"/>
          </p:cNvSpPr>
          <p:nvPr>
            <p:ph type="sldNum" sz="quarter" idx="5"/>
          </p:nvPr>
        </p:nvSpPr>
        <p:spPr bwMode="auto">
          <a:noFill/>
          <a:ln>
            <a:miter lim="800000"/>
            <a:headEnd/>
            <a:tailEnd/>
          </a:ln>
        </p:spPr>
        <p:txBody>
          <a:bodyPr/>
          <a:lstStyle/>
          <a:p>
            <a:fld id="{48D13B40-5737-4989-AA92-D7FA2A9E1056}" type="slidenum">
              <a:rPr lang="nl-NL" smtClean="0">
                <a:latin typeface="Calibri" pitchFamily="34" charset="0"/>
              </a:rPr>
              <a:pPr/>
              <a:t>18</a:t>
            </a:fld>
            <a:endParaRPr lang="nl-NL" smtClean="0">
              <a:latin typeface="Calibri" pitchFamily="34"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jdelijke aanduiding voor dia-afbeelding 1"/>
          <p:cNvSpPr>
            <a:spLocks noGrp="1" noRot="1" noChangeAspect="1" noTextEdit="1"/>
          </p:cNvSpPr>
          <p:nvPr>
            <p:ph type="sldImg"/>
          </p:nvPr>
        </p:nvSpPr>
        <p:spPr bwMode="auto">
          <a:noFill/>
          <a:ln>
            <a:solidFill>
              <a:srgbClr val="000000"/>
            </a:solidFill>
            <a:miter lim="800000"/>
            <a:headEnd/>
            <a:tailEnd/>
          </a:ln>
        </p:spPr>
      </p:sp>
      <p:sp>
        <p:nvSpPr>
          <p:cNvPr id="43011" name="Tijdelijke aanduiding voor notities 2"/>
          <p:cNvSpPr>
            <a:spLocks noGrp="1"/>
          </p:cNvSpPr>
          <p:nvPr>
            <p:ph type="body" idx="1"/>
          </p:nvPr>
        </p:nvSpPr>
        <p:spPr bwMode="auto">
          <a:noFill/>
        </p:spPr>
        <p:txBody>
          <a:bodyPr/>
          <a:lstStyle/>
          <a:p>
            <a:r>
              <a:rPr lang="nl-NL" smtClean="0">
                <a:ea typeface="ＭＳ Ｐゴシック" pitchFamily="34" charset="-128"/>
              </a:rPr>
              <a:t>Week 48: Startbijeenkomst op 29 november</a:t>
            </a:r>
            <a:br>
              <a:rPr lang="nl-NL" smtClean="0">
                <a:ea typeface="ＭＳ Ｐゴシック" pitchFamily="34" charset="-128"/>
              </a:rPr>
            </a:br>
            <a:r>
              <a:rPr lang="nl-NL" smtClean="0">
                <a:ea typeface="ＭＳ Ｐゴシック" pitchFamily="34" charset="-128"/>
              </a:rPr>
              <a:t>Week 48: Afdelingsleiders vullen digitaal de werkenergiemeter in en trekken zelf een eerste conclusie</a:t>
            </a:r>
            <a:br>
              <a:rPr lang="nl-NL" smtClean="0">
                <a:ea typeface="ＭＳ Ｐゴシック" pitchFamily="34" charset="-128"/>
              </a:rPr>
            </a:br>
            <a:r>
              <a:rPr lang="nl-NL" smtClean="0">
                <a:ea typeface="ＭＳ Ｐゴシック" pitchFamily="34" charset="-128"/>
              </a:rPr>
              <a:t>Week 49: Individueel gesprek over eigen werkenergie en eigen team </a:t>
            </a:r>
            <a:br>
              <a:rPr lang="nl-NL" smtClean="0">
                <a:ea typeface="ＭＳ Ｐゴシック" pitchFamily="34" charset="-128"/>
              </a:rPr>
            </a:br>
            <a:r>
              <a:rPr lang="nl-NL" smtClean="0">
                <a:ea typeface="ＭＳ Ｐゴシック" pitchFamily="34" charset="-128"/>
              </a:rPr>
              <a:t>Graag 1 1/2 uur inplannen op 6 of 8 december tussen 10.00 uur en 15.00 uur ivm wandeling in Roombeek</a:t>
            </a:r>
            <a:br>
              <a:rPr lang="nl-NL" smtClean="0">
                <a:ea typeface="ＭＳ Ｐゴシック" pitchFamily="34" charset="-128"/>
              </a:rPr>
            </a:br>
            <a:r>
              <a:rPr lang="nl-NL" smtClean="0">
                <a:ea typeface="ＭＳ Ｐゴシック" pitchFamily="34" charset="-128"/>
              </a:rPr>
              <a:t>Week 50: Bijeenkomst plannen van 2,5  uur op 13 december met de drie afdelingsleiders gericht op opbrengst/inzicht/aanpak. De beslispunten gaan in op de omvang en duur van de activiteiten, de werkorganisatie, de afspraken met de teams in 2011.</a:t>
            </a:r>
            <a:br>
              <a:rPr lang="nl-NL" smtClean="0">
                <a:ea typeface="ＭＳ Ｐゴシック" pitchFamily="34" charset="-128"/>
              </a:rPr>
            </a:br>
            <a:r>
              <a:rPr lang="nl-NL" smtClean="0">
                <a:ea typeface="ＭＳ Ｐゴシック" pitchFamily="34" charset="-128"/>
              </a:rPr>
              <a:t>Week 50: Afdelingsleiders  introduceren de werkenergiemeter bij hun eigen team (voor de kerstvakantie)         </a:t>
            </a:r>
          </a:p>
          <a:p>
            <a:r>
              <a:rPr lang="nl-NL" smtClean="0">
                <a:ea typeface="ＭＳ Ｐゴシック" pitchFamily="34" charset="-128"/>
              </a:rPr>
              <a:t>Week 51: Docenten vullen tijdens of vlak na de kerstvakantie de werkenergiemeter in (20 minuten werk)</a:t>
            </a:r>
          </a:p>
          <a:p>
            <a:endParaRPr lang="nl-NL" smtClean="0">
              <a:ea typeface="ＭＳ Ｐゴシック" pitchFamily="34" charset="-128"/>
            </a:endParaRPr>
          </a:p>
        </p:txBody>
      </p:sp>
      <p:sp>
        <p:nvSpPr>
          <p:cNvPr id="43012" name="Tijdelijke aanduiding voor dianummer 3"/>
          <p:cNvSpPr>
            <a:spLocks noGrp="1"/>
          </p:cNvSpPr>
          <p:nvPr>
            <p:ph type="sldNum" sz="quarter" idx="5"/>
          </p:nvPr>
        </p:nvSpPr>
        <p:spPr bwMode="auto">
          <a:noFill/>
          <a:ln>
            <a:miter lim="800000"/>
            <a:headEnd/>
            <a:tailEnd/>
          </a:ln>
        </p:spPr>
        <p:txBody>
          <a:bodyPr/>
          <a:lstStyle/>
          <a:p>
            <a:fld id="{D0FA12EF-8DDA-4C12-AFA8-CEEEB3019776}" type="slidenum">
              <a:rPr lang="nl-NL" smtClean="0">
                <a:latin typeface="Calibri" pitchFamily="34" charset="0"/>
              </a:rPr>
              <a:pPr/>
              <a:t>19</a:t>
            </a:fld>
            <a:endParaRPr lang="nl-NL" smtClean="0">
              <a:latin typeface="Calibri"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jdelijke aanduiding voor dia-afbeelding 1"/>
          <p:cNvSpPr>
            <a:spLocks noGrp="1" noRot="1" noChangeAspect="1" noTextEdit="1"/>
          </p:cNvSpPr>
          <p:nvPr>
            <p:ph type="sldImg"/>
          </p:nvPr>
        </p:nvSpPr>
        <p:spPr bwMode="auto">
          <a:noFill/>
          <a:ln>
            <a:solidFill>
              <a:srgbClr val="000000"/>
            </a:solidFill>
            <a:miter lim="800000"/>
            <a:headEnd/>
            <a:tailEnd/>
          </a:ln>
        </p:spPr>
      </p:sp>
      <p:sp>
        <p:nvSpPr>
          <p:cNvPr id="25603" name="Tijdelijke aanduiding voor notities 2"/>
          <p:cNvSpPr>
            <a:spLocks noGrp="1"/>
          </p:cNvSpPr>
          <p:nvPr>
            <p:ph type="body" idx="1"/>
          </p:nvPr>
        </p:nvSpPr>
        <p:spPr bwMode="auto">
          <a:noFill/>
        </p:spPr>
        <p:txBody>
          <a:bodyPr/>
          <a:lstStyle/>
          <a:p>
            <a:r>
              <a:rPr lang="nl-NL" dirty="0" smtClean="0">
                <a:ea typeface="ＭＳ Ｐゴシック" pitchFamily="34" charset="-128"/>
              </a:rPr>
              <a:t>We hopen dat jullie na vanmiddag</a:t>
            </a:r>
            <a:r>
              <a:rPr lang="nl-NL" baseline="0" dirty="0" smtClean="0">
                <a:ea typeface="ＭＳ Ｐゴシック" pitchFamily="34" charset="-128"/>
              </a:rPr>
              <a:t> enthousiaste doorvertellers zijn!</a:t>
            </a:r>
            <a:endParaRPr lang="nl-NL" dirty="0" smtClean="0">
              <a:ea typeface="ＭＳ Ｐゴシック" pitchFamily="34" charset="-128"/>
            </a:endParaRPr>
          </a:p>
        </p:txBody>
      </p:sp>
      <p:sp>
        <p:nvSpPr>
          <p:cNvPr id="25604" name="Tijdelijke aanduiding voor dianummer 3"/>
          <p:cNvSpPr>
            <a:spLocks noGrp="1"/>
          </p:cNvSpPr>
          <p:nvPr>
            <p:ph type="sldNum" sz="quarter" idx="5"/>
          </p:nvPr>
        </p:nvSpPr>
        <p:spPr bwMode="auto">
          <a:noFill/>
          <a:ln>
            <a:miter lim="800000"/>
            <a:headEnd/>
            <a:tailEnd/>
          </a:ln>
        </p:spPr>
        <p:txBody>
          <a:bodyPr/>
          <a:lstStyle/>
          <a:p>
            <a:fld id="{D082DBD1-D947-4724-A7D8-962180A2DBE3}" type="slidenum">
              <a:rPr lang="nl-NL" smtClean="0">
                <a:latin typeface="Calibri" pitchFamily="34" charset="0"/>
              </a:rPr>
              <a:pPr/>
              <a:t>2</a:t>
            </a:fld>
            <a:endParaRPr lang="nl-NL" smtClean="0">
              <a:latin typeface="Calibri" pitchFamily="34"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jdelijke aanduiding voor dia-afbeelding 1"/>
          <p:cNvSpPr>
            <a:spLocks noGrp="1" noRot="1" noChangeAspect="1" noTextEdit="1"/>
          </p:cNvSpPr>
          <p:nvPr>
            <p:ph type="sldImg"/>
          </p:nvPr>
        </p:nvSpPr>
        <p:spPr bwMode="auto">
          <a:noFill/>
          <a:ln>
            <a:solidFill>
              <a:srgbClr val="000000"/>
            </a:solidFill>
            <a:miter lim="800000"/>
            <a:headEnd/>
            <a:tailEnd/>
          </a:ln>
        </p:spPr>
      </p:sp>
      <p:sp>
        <p:nvSpPr>
          <p:cNvPr id="44035" name="Tijdelijke aanduiding voor notities 2"/>
          <p:cNvSpPr>
            <a:spLocks noGrp="1"/>
          </p:cNvSpPr>
          <p:nvPr>
            <p:ph type="body" idx="1"/>
          </p:nvPr>
        </p:nvSpPr>
        <p:spPr bwMode="auto">
          <a:noFill/>
        </p:spPr>
        <p:txBody>
          <a:bodyPr/>
          <a:lstStyle/>
          <a:p>
            <a:endParaRPr lang="nl-NL" smtClean="0">
              <a:ea typeface="ＭＳ Ｐゴシック" pitchFamily="34" charset="-128"/>
            </a:endParaRPr>
          </a:p>
        </p:txBody>
      </p:sp>
      <p:sp>
        <p:nvSpPr>
          <p:cNvPr id="44036" name="Tijdelijke aanduiding voor dianummer 3"/>
          <p:cNvSpPr>
            <a:spLocks noGrp="1"/>
          </p:cNvSpPr>
          <p:nvPr>
            <p:ph type="sldNum" sz="quarter" idx="5"/>
          </p:nvPr>
        </p:nvSpPr>
        <p:spPr bwMode="auto">
          <a:noFill/>
          <a:ln>
            <a:miter lim="800000"/>
            <a:headEnd/>
            <a:tailEnd/>
          </a:ln>
        </p:spPr>
        <p:txBody>
          <a:bodyPr/>
          <a:lstStyle/>
          <a:p>
            <a:fld id="{5256A9E2-F3BF-45A3-8E98-51FA738FD923}" type="slidenum">
              <a:rPr lang="nl-NL" smtClean="0">
                <a:latin typeface="Calibri" pitchFamily="34" charset="0"/>
              </a:rPr>
              <a:pPr/>
              <a:t>20</a:t>
            </a:fld>
            <a:endParaRPr lang="nl-NL" smtClean="0">
              <a:latin typeface="Calibri"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jdelijke aanduiding voor dia-afbeelding 1"/>
          <p:cNvSpPr>
            <a:spLocks noGrp="1" noRot="1" noChangeAspect="1" noTextEdit="1"/>
          </p:cNvSpPr>
          <p:nvPr>
            <p:ph type="sldImg"/>
          </p:nvPr>
        </p:nvSpPr>
        <p:spPr bwMode="auto">
          <a:noFill/>
          <a:ln>
            <a:solidFill>
              <a:srgbClr val="000000"/>
            </a:solidFill>
            <a:miter lim="800000"/>
            <a:headEnd/>
            <a:tailEnd/>
          </a:ln>
        </p:spPr>
      </p:sp>
      <p:sp>
        <p:nvSpPr>
          <p:cNvPr id="26627" name="Tijdelijke aanduiding voor notities 2"/>
          <p:cNvSpPr>
            <a:spLocks noGrp="1"/>
          </p:cNvSpPr>
          <p:nvPr>
            <p:ph type="body" idx="1"/>
          </p:nvPr>
        </p:nvSpPr>
        <p:spPr bwMode="auto">
          <a:noFill/>
        </p:spPr>
        <p:txBody>
          <a:bodyPr/>
          <a:lstStyle/>
          <a:p>
            <a:endParaRPr lang="nl-NL" smtClean="0">
              <a:ea typeface="ＭＳ Ｐゴシック" pitchFamily="34" charset="-128"/>
            </a:endParaRPr>
          </a:p>
        </p:txBody>
      </p:sp>
      <p:sp>
        <p:nvSpPr>
          <p:cNvPr id="26628" name="Tijdelijke aanduiding voor dianummer 3"/>
          <p:cNvSpPr>
            <a:spLocks noGrp="1"/>
          </p:cNvSpPr>
          <p:nvPr>
            <p:ph type="sldNum" sz="quarter" idx="5"/>
          </p:nvPr>
        </p:nvSpPr>
        <p:spPr bwMode="auto">
          <a:noFill/>
          <a:ln>
            <a:miter lim="800000"/>
            <a:headEnd/>
            <a:tailEnd/>
          </a:ln>
        </p:spPr>
        <p:txBody>
          <a:bodyPr/>
          <a:lstStyle/>
          <a:p>
            <a:fld id="{D74EB8C4-3B0F-41F4-9ED5-50EFC0EE7C0E}" type="slidenum">
              <a:rPr lang="nl-NL" smtClean="0">
                <a:latin typeface="Calibri" pitchFamily="34" charset="0"/>
              </a:rPr>
              <a:pPr/>
              <a:t>3</a:t>
            </a:fld>
            <a:endParaRPr lang="nl-NL" smtClean="0">
              <a:latin typeface="Calibri"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jdelijke aanduiding voor dia-afbeelding 1"/>
          <p:cNvSpPr>
            <a:spLocks noGrp="1" noRot="1" noChangeAspect="1" noTextEdit="1"/>
          </p:cNvSpPr>
          <p:nvPr>
            <p:ph type="sldImg"/>
          </p:nvPr>
        </p:nvSpPr>
        <p:spPr bwMode="auto">
          <a:noFill/>
          <a:ln>
            <a:solidFill>
              <a:srgbClr val="000000"/>
            </a:solidFill>
            <a:miter lim="800000"/>
            <a:headEnd/>
            <a:tailEnd/>
          </a:ln>
        </p:spPr>
      </p:sp>
      <p:sp>
        <p:nvSpPr>
          <p:cNvPr id="27651" name="Tijdelijke aanduiding voor notities 2"/>
          <p:cNvSpPr>
            <a:spLocks noGrp="1"/>
          </p:cNvSpPr>
          <p:nvPr>
            <p:ph type="body" idx="1"/>
          </p:nvPr>
        </p:nvSpPr>
        <p:spPr bwMode="auto">
          <a:noFill/>
        </p:spPr>
        <p:txBody>
          <a:bodyPr/>
          <a:lstStyle/>
          <a:p>
            <a:r>
              <a:rPr lang="nl-NL" dirty="0" smtClean="0">
                <a:ea typeface="ＭＳ Ｐゴシック" pitchFamily="34" charset="-128"/>
              </a:rPr>
              <a:t>We denken het eerste uur voor de eerste twee punten nodig</a:t>
            </a:r>
            <a:r>
              <a:rPr lang="nl-NL" baseline="0" dirty="0" smtClean="0">
                <a:ea typeface="ＭＳ Ｐゴシック" pitchFamily="34" charset="-128"/>
              </a:rPr>
              <a:t> te </a:t>
            </a:r>
            <a:r>
              <a:rPr lang="nl-NL" baseline="0" dirty="0" err="1" smtClean="0">
                <a:ea typeface="ＭＳ Ｐゴシック" pitchFamily="34" charset="-128"/>
              </a:rPr>
              <a:t>hebeen</a:t>
            </a:r>
            <a:r>
              <a:rPr lang="nl-NL" baseline="0" dirty="0" smtClean="0">
                <a:ea typeface="ＭＳ Ｐゴシック" pitchFamily="34" charset="-128"/>
              </a:rPr>
              <a:t>, het tweede uur voor punt 3 en 4 en het laatste halfuur voor punt 5 en 6.</a:t>
            </a:r>
            <a:endParaRPr lang="nl-NL" dirty="0" smtClean="0">
              <a:ea typeface="ＭＳ Ｐゴシック" pitchFamily="34" charset="-128"/>
            </a:endParaRPr>
          </a:p>
        </p:txBody>
      </p:sp>
      <p:sp>
        <p:nvSpPr>
          <p:cNvPr id="27652" name="Tijdelijke aanduiding voor dianummer 3"/>
          <p:cNvSpPr>
            <a:spLocks noGrp="1"/>
          </p:cNvSpPr>
          <p:nvPr>
            <p:ph type="sldNum" sz="quarter" idx="5"/>
          </p:nvPr>
        </p:nvSpPr>
        <p:spPr bwMode="auto">
          <a:noFill/>
          <a:ln>
            <a:miter lim="800000"/>
            <a:headEnd/>
            <a:tailEnd/>
          </a:ln>
        </p:spPr>
        <p:txBody>
          <a:bodyPr/>
          <a:lstStyle/>
          <a:p>
            <a:fld id="{196E2031-A3A4-4B5C-BA64-6A5DC6028F47}" type="slidenum">
              <a:rPr lang="nl-NL" smtClean="0">
                <a:latin typeface="Calibri" pitchFamily="34" charset="0"/>
              </a:rPr>
              <a:pPr/>
              <a:t>4</a:t>
            </a:fld>
            <a:endParaRPr lang="nl-NL" smtClean="0">
              <a:latin typeface="Calibri"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jdelijke aanduiding voor dia-afbeelding 1"/>
          <p:cNvSpPr>
            <a:spLocks noGrp="1" noRot="1" noChangeAspect="1" noTextEdit="1"/>
          </p:cNvSpPr>
          <p:nvPr>
            <p:ph type="sldImg"/>
          </p:nvPr>
        </p:nvSpPr>
        <p:spPr bwMode="auto">
          <a:noFill/>
          <a:ln>
            <a:solidFill>
              <a:srgbClr val="000000"/>
            </a:solidFill>
            <a:miter lim="800000"/>
            <a:headEnd/>
            <a:tailEnd/>
          </a:ln>
        </p:spPr>
      </p:sp>
      <p:sp>
        <p:nvSpPr>
          <p:cNvPr id="28675" name="Tijdelijke aanduiding voor notities 2"/>
          <p:cNvSpPr>
            <a:spLocks noGrp="1"/>
          </p:cNvSpPr>
          <p:nvPr>
            <p:ph type="body" idx="1"/>
          </p:nvPr>
        </p:nvSpPr>
        <p:spPr bwMode="auto">
          <a:noFill/>
        </p:spPr>
        <p:txBody>
          <a:bodyPr/>
          <a:lstStyle/>
          <a:p>
            <a:r>
              <a:rPr lang="nl-NL" dirty="0" smtClean="0">
                <a:ea typeface="ＭＳ Ｐゴシック" pitchFamily="34" charset="-128"/>
              </a:rPr>
              <a:t>We beginnen bij onszelf, eerst</a:t>
            </a:r>
            <a:r>
              <a:rPr lang="nl-NL" baseline="0" dirty="0" smtClean="0">
                <a:ea typeface="ＭＳ Ｐゴシック" pitchFamily="34" charset="-128"/>
              </a:rPr>
              <a:t> de focus op opbrengsten en feiten, daarna op de processen die hiertoe hebben geleid. Het gaat hier nog om onze eigen ervaring, los van de huidige omstandigheden in je eigen team. Daarop focussen we straks…</a:t>
            </a:r>
            <a:endParaRPr lang="nl-NL" dirty="0" smtClean="0">
              <a:ea typeface="ＭＳ Ｐゴシック" pitchFamily="34" charset="-128"/>
            </a:endParaRPr>
          </a:p>
        </p:txBody>
      </p:sp>
      <p:sp>
        <p:nvSpPr>
          <p:cNvPr id="28676" name="Tijdelijke aanduiding voor dianummer 3"/>
          <p:cNvSpPr>
            <a:spLocks noGrp="1"/>
          </p:cNvSpPr>
          <p:nvPr>
            <p:ph type="sldNum" sz="quarter" idx="5"/>
          </p:nvPr>
        </p:nvSpPr>
        <p:spPr bwMode="auto">
          <a:noFill/>
          <a:ln>
            <a:miter lim="800000"/>
            <a:headEnd/>
            <a:tailEnd/>
          </a:ln>
        </p:spPr>
        <p:txBody>
          <a:bodyPr/>
          <a:lstStyle/>
          <a:p>
            <a:fld id="{03A3D588-6515-41A4-BD9D-193243CE49BC}" type="slidenum">
              <a:rPr lang="nl-NL" smtClean="0">
                <a:latin typeface="Calibri" pitchFamily="34" charset="0"/>
              </a:rPr>
              <a:pPr/>
              <a:t>5</a:t>
            </a:fld>
            <a:endParaRPr lang="nl-NL" smtClean="0">
              <a:latin typeface="Calibri"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jdelijke aanduiding voor dia-afbeelding 1"/>
          <p:cNvSpPr>
            <a:spLocks noGrp="1" noRot="1" noChangeAspect="1" noTextEdit="1"/>
          </p:cNvSpPr>
          <p:nvPr>
            <p:ph type="sldImg"/>
          </p:nvPr>
        </p:nvSpPr>
        <p:spPr bwMode="auto">
          <a:noFill/>
          <a:ln>
            <a:solidFill>
              <a:srgbClr val="000000"/>
            </a:solidFill>
            <a:miter lim="800000"/>
            <a:headEnd/>
            <a:tailEnd/>
          </a:ln>
        </p:spPr>
      </p:sp>
      <p:sp>
        <p:nvSpPr>
          <p:cNvPr id="29699" name="Tijdelijke aanduiding voor notities 2"/>
          <p:cNvSpPr>
            <a:spLocks noGrp="1"/>
          </p:cNvSpPr>
          <p:nvPr>
            <p:ph type="body" idx="1"/>
          </p:nvPr>
        </p:nvSpPr>
        <p:spPr bwMode="auto">
          <a:noFill/>
        </p:spPr>
        <p:txBody>
          <a:bodyPr/>
          <a:lstStyle/>
          <a:p>
            <a:r>
              <a:rPr lang="nl-NL" u="sng" smtClean="0">
                <a:ea typeface="ＭＳ Ｐゴシック" pitchFamily="34" charset="-128"/>
                <a:hlinkClick r:id="rId3"/>
              </a:rPr>
              <a:t>http://www.youtube.com/watch?v=ptvKw3uFtyM&amp;feature=player_embedded</a:t>
            </a:r>
            <a:endParaRPr lang="nl-NL" smtClean="0">
              <a:ea typeface="ＭＳ Ｐゴシック" pitchFamily="34" charset="-128"/>
            </a:endParaRPr>
          </a:p>
          <a:p>
            <a:endParaRPr lang="nl-NL" smtClean="0">
              <a:ea typeface="ＭＳ Ｐゴシック" pitchFamily="34" charset="-128"/>
            </a:endParaRPr>
          </a:p>
        </p:txBody>
      </p:sp>
      <p:sp>
        <p:nvSpPr>
          <p:cNvPr id="29700" name="Tijdelijke aanduiding voor dianummer 3"/>
          <p:cNvSpPr>
            <a:spLocks noGrp="1"/>
          </p:cNvSpPr>
          <p:nvPr>
            <p:ph type="sldNum" sz="quarter" idx="5"/>
          </p:nvPr>
        </p:nvSpPr>
        <p:spPr bwMode="auto">
          <a:noFill/>
          <a:ln>
            <a:miter lim="800000"/>
            <a:headEnd/>
            <a:tailEnd/>
          </a:ln>
        </p:spPr>
        <p:txBody>
          <a:bodyPr/>
          <a:lstStyle/>
          <a:p>
            <a:fld id="{913EC252-E84B-42E9-A89F-68A3B231330B}" type="slidenum">
              <a:rPr lang="nl-NL" smtClean="0">
                <a:latin typeface="Calibri" pitchFamily="34" charset="0"/>
              </a:rPr>
              <a:pPr/>
              <a:t>6</a:t>
            </a:fld>
            <a:endParaRPr lang="nl-NL" smtClean="0">
              <a:latin typeface="Calibri"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jdelijke aanduiding voor dia-afbeelding 1"/>
          <p:cNvSpPr>
            <a:spLocks noGrp="1" noRot="1" noChangeAspect="1" noTextEdit="1"/>
          </p:cNvSpPr>
          <p:nvPr>
            <p:ph type="sldImg"/>
          </p:nvPr>
        </p:nvSpPr>
        <p:spPr bwMode="auto">
          <a:noFill/>
          <a:ln>
            <a:solidFill>
              <a:srgbClr val="000000"/>
            </a:solidFill>
            <a:miter lim="800000"/>
            <a:headEnd/>
            <a:tailEnd/>
          </a:ln>
        </p:spPr>
      </p:sp>
      <p:sp>
        <p:nvSpPr>
          <p:cNvPr id="30723" name="Tijdelijke aanduiding voor notities 2"/>
          <p:cNvSpPr>
            <a:spLocks noGrp="1"/>
          </p:cNvSpPr>
          <p:nvPr>
            <p:ph type="body" idx="1"/>
          </p:nvPr>
        </p:nvSpPr>
        <p:spPr bwMode="auto">
          <a:noFill/>
        </p:spPr>
        <p:txBody>
          <a:bodyPr/>
          <a:lstStyle/>
          <a:p>
            <a:r>
              <a:rPr lang="nl-NL" dirty="0" smtClean="0">
                <a:ea typeface="ＭＳ Ｐゴシック" pitchFamily="34" charset="-128"/>
              </a:rPr>
              <a:t>Leraren met Lef heeft in 2009 debatten georganiseerd</a:t>
            </a:r>
            <a:r>
              <a:rPr lang="nl-NL" baseline="0" dirty="0" smtClean="0">
                <a:ea typeface="ＭＳ Ｐゴシック" pitchFamily="34" charset="-128"/>
              </a:rPr>
              <a:t> met studenten, leraren en schoolleiders. Daaruit kwam naar voren dat </a:t>
            </a:r>
            <a:r>
              <a:rPr lang="nl-NL" baseline="0" dirty="0" err="1" smtClean="0">
                <a:ea typeface="ＭＳ Ｐゴシック" pitchFamily="34" charset="-128"/>
              </a:rPr>
              <a:t>decenten</a:t>
            </a:r>
            <a:r>
              <a:rPr lang="nl-NL" baseline="0" dirty="0" smtClean="0">
                <a:ea typeface="ＭＳ Ｐゴシック" pitchFamily="34" charset="-128"/>
              </a:rPr>
              <a:t> door </a:t>
            </a:r>
            <a:r>
              <a:rPr lang="nl-NL" baseline="0" dirty="0" err="1" smtClean="0">
                <a:ea typeface="ＭＳ Ｐゴシック" pitchFamily="34" charset="-128"/>
              </a:rPr>
              <a:t>oa</a:t>
            </a:r>
            <a:r>
              <a:rPr lang="nl-NL" baseline="0" dirty="0" smtClean="0">
                <a:ea typeface="ＭＳ Ｐゴシック" pitchFamily="34" charset="-128"/>
              </a:rPr>
              <a:t> verkaveling van taken, minder interessant werk krijgen en dat er weinig toekomstperspectief is. Dat remt de persoonlijke ontwikkeling. Geef (als teamleider) meer ruimte en variatie en je zult zien dat docenten groeien en met meer energie, initiatief en plezier aan het werk zijn.</a:t>
            </a:r>
            <a:endParaRPr lang="nl-NL" dirty="0" smtClean="0">
              <a:ea typeface="ＭＳ Ｐゴシック" pitchFamily="34" charset="-128"/>
            </a:endParaRPr>
          </a:p>
        </p:txBody>
      </p:sp>
      <p:sp>
        <p:nvSpPr>
          <p:cNvPr id="30724" name="Tijdelijke aanduiding voor dianummer 3"/>
          <p:cNvSpPr>
            <a:spLocks noGrp="1"/>
          </p:cNvSpPr>
          <p:nvPr>
            <p:ph type="sldNum" sz="quarter" idx="5"/>
          </p:nvPr>
        </p:nvSpPr>
        <p:spPr bwMode="auto">
          <a:noFill/>
          <a:ln>
            <a:miter lim="800000"/>
            <a:headEnd/>
            <a:tailEnd/>
          </a:ln>
        </p:spPr>
        <p:txBody>
          <a:bodyPr/>
          <a:lstStyle/>
          <a:p>
            <a:fld id="{9C02C35E-58C3-406C-8599-D2507EE72D18}" type="slidenum">
              <a:rPr lang="nl-NL" smtClean="0">
                <a:latin typeface="Calibri" pitchFamily="34" charset="0"/>
              </a:rPr>
              <a:pPr/>
              <a:t>7</a:t>
            </a:fld>
            <a:endParaRPr lang="nl-NL" smtClean="0">
              <a:latin typeface="Calibri"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jdelijke aanduiding voor dia-afbeelding 1"/>
          <p:cNvSpPr>
            <a:spLocks noGrp="1" noRot="1" noChangeAspect="1" noTextEdit="1"/>
          </p:cNvSpPr>
          <p:nvPr>
            <p:ph type="sldImg"/>
          </p:nvPr>
        </p:nvSpPr>
        <p:spPr bwMode="auto">
          <a:noFill/>
          <a:ln>
            <a:solidFill>
              <a:srgbClr val="000000"/>
            </a:solidFill>
            <a:miter lim="800000"/>
            <a:headEnd/>
            <a:tailEnd/>
          </a:ln>
        </p:spPr>
      </p:sp>
      <p:sp>
        <p:nvSpPr>
          <p:cNvPr id="31747" name="Tijdelijke aanduiding voor notities 2"/>
          <p:cNvSpPr>
            <a:spLocks noGrp="1"/>
          </p:cNvSpPr>
          <p:nvPr>
            <p:ph type="body" idx="1"/>
          </p:nvPr>
        </p:nvSpPr>
        <p:spPr bwMode="auto">
          <a:noFill/>
        </p:spPr>
        <p:txBody>
          <a:bodyPr/>
          <a:lstStyle/>
          <a:p>
            <a:r>
              <a:rPr lang="nl-NL" dirty="0" smtClean="0">
                <a:ea typeface="ＭＳ Ｐゴシック" pitchFamily="34" charset="-128"/>
              </a:rPr>
              <a:t>Het</a:t>
            </a:r>
            <a:r>
              <a:rPr lang="nl-NL" baseline="0" dirty="0" smtClean="0">
                <a:ea typeface="ＭＳ Ｐゴシック" pitchFamily="34" charset="-128"/>
              </a:rPr>
              <a:t> gaat dus om het keren van het tij door het zelf vinden van de juiste combinatie van taken en kennis in een team van docenten, hierop ga je sturen.</a:t>
            </a:r>
            <a:endParaRPr lang="nl-NL" dirty="0" smtClean="0">
              <a:ea typeface="ＭＳ Ｐゴシック" pitchFamily="34" charset="-128"/>
            </a:endParaRPr>
          </a:p>
        </p:txBody>
      </p:sp>
      <p:sp>
        <p:nvSpPr>
          <p:cNvPr id="31748" name="Tijdelijke aanduiding voor dianummer 3"/>
          <p:cNvSpPr>
            <a:spLocks noGrp="1"/>
          </p:cNvSpPr>
          <p:nvPr>
            <p:ph type="sldNum" sz="quarter" idx="5"/>
          </p:nvPr>
        </p:nvSpPr>
        <p:spPr bwMode="auto">
          <a:noFill/>
          <a:ln>
            <a:miter lim="800000"/>
            <a:headEnd/>
            <a:tailEnd/>
          </a:ln>
        </p:spPr>
        <p:txBody>
          <a:bodyPr/>
          <a:lstStyle/>
          <a:p>
            <a:fld id="{8BA4D933-2162-4780-83A6-A3647141FE91}" type="slidenum">
              <a:rPr lang="nl-NL" smtClean="0">
                <a:latin typeface="Calibri" pitchFamily="34" charset="0"/>
              </a:rPr>
              <a:pPr/>
              <a:t>8</a:t>
            </a:fld>
            <a:endParaRPr lang="nl-NL" smtClean="0">
              <a:latin typeface="Calibri"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jdelijke aanduiding voor dia-afbeelding 1"/>
          <p:cNvSpPr>
            <a:spLocks noGrp="1" noRot="1" noChangeAspect="1" noTextEdit="1"/>
          </p:cNvSpPr>
          <p:nvPr>
            <p:ph type="sldImg"/>
          </p:nvPr>
        </p:nvSpPr>
        <p:spPr bwMode="auto">
          <a:noFill/>
          <a:ln>
            <a:solidFill>
              <a:srgbClr val="000000"/>
            </a:solidFill>
            <a:miter lim="800000"/>
            <a:headEnd/>
            <a:tailEnd/>
          </a:ln>
        </p:spPr>
      </p:sp>
      <p:sp>
        <p:nvSpPr>
          <p:cNvPr id="32771" name="Tijdelijke aanduiding voor notities 2"/>
          <p:cNvSpPr>
            <a:spLocks noGrp="1"/>
          </p:cNvSpPr>
          <p:nvPr>
            <p:ph type="body" idx="1"/>
          </p:nvPr>
        </p:nvSpPr>
        <p:spPr bwMode="auto">
          <a:noFill/>
        </p:spPr>
        <p:txBody>
          <a:bodyPr/>
          <a:lstStyle/>
          <a:p>
            <a:r>
              <a:rPr lang="nl-NL" dirty="0" smtClean="0">
                <a:ea typeface="ＭＳ Ｐゴシック" pitchFamily="34" charset="-128"/>
              </a:rPr>
              <a:t>Dit zijn stuk</a:t>
            </a:r>
            <a:r>
              <a:rPr lang="nl-NL" baseline="0" dirty="0" smtClean="0">
                <a:ea typeface="ＭＳ Ｐゴシック" pitchFamily="34" charset="-128"/>
              </a:rPr>
              <a:t> voor stuk goeie aanknopingspunten voor sturing</a:t>
            </a:r>
            <a:endParaRPr lang="nl-NL" dirty="0" smtClean="0">
              <a:ea typeface="ＭＳ Ｐゴシック" pitchFamily="34" charset="-128"/>
            </a:endParaRPr>
          </a:p>
        </p:txBody>
      </p:sp>
      <p:sp>
        <p:nvSpPr>
          <p:cNvPr id="32772" name="Tijdelijke aanduiding voor dianummer 3"/>
          <p:cNvSpPr>
            <a:spLocks noGrp="1"/>
          </p:cNvSpPr>
          <p:nvPr>
            <p:ph type="sldNum" sz="quarter" idx="5"/>
          </p:nvPr>
        </p:nvSpPr>
        <p:spPr bwMode="auto">
          <a:noFill/>
          <a:ln>
            <a:miter lim="800000"/>
            <a:headEnd/>
            <a:tailEnd/>
          </a:ln>
        </p:spPr>
        <p:txBody>
          <a:bodyPr/>
          <a:lstStyle/>
          <a:p>
            <a:fld id="{405ADC0B-8761-418A-BC77-2CCBED9E2E94}" type="slidenum">
              <a:rPr lang="nl-NL" smtClean="0">
                <a:latin typeface="Calibri" pitchFamily="34" charset="0"/>
              </a:rPr>
              <a:pPr/>
              <a:t>9</a:t>
            </a:fld>
            <a:endParaRPr lang="nl-NL" smtClean="0">
              <a:latin typeface="Calibri"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8"/>
            <a:ext cx="7772400" cy="1470025"/>
          </a:xfrm>
        </p:spPr>
        <p:txBody>
          <a:bodyPr/>
          <a:lstStyle/>
          <a:p>
            <a:r>
              <a:rPr lang="nl-NL" smtClean="0"/>
              <a:t>Klik om de stijl te bewerken</a:t>
            </a:r>
            <a:endParaRPr lang="nl-NL"/>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het opmaakprofiel van de modelondertitel te bewerken</a:t>
            </a:r>
            <a:endParaRPr lang="nl-NL"/>
          </a:p>
        </p:txBody>
      </p:sp>
      <p:sp>
        <p:nvSpPr>
          <p:cNvPr id="4" name="Tijdelijke aanduiding voor datum 3"/>
          <p:cNvSpPr>
            <a:spLocks noGrp="1"/>
          </p:cNvSpPr>
          <p:nvPr>
            <p:ph type="dt" sz="half" idx="10"/>
          </p:nvPr>
        </p:nvSpPr>
        <p:spPr/>
        <p:txBody>
          <a:bodyPr/>
          <a:lstStyle>
            <a:lvl1pPr>
              <a:defRPr/>
            </a:lvl1pPr>
          </a:lstStyle>
          <a:p>
            <a:pPr>
              <a:defRPr/>
            </a:pPr>
            <a:fld id="{35A53CFD-2461-4D04-B57B-A12715C1D404}" type="datetime1">
              <a:rPr lang="nl-NL"/>
              <a:pPr>
                <a:defRPr/>
              </a:pPr>
              <a:t>28-11-2010</a:t>
            </a:fld>
            <a:endParaRPr lang="nl-NL"/>
          </a:p>
        </p:txBody>
      </p:sp>
      <p:sp>
        <p:nvSpPr>
          <p:cNvPr id="5" name="Tijdelijke aanduiding voor voettekst 4"/>
          <p:cNvSpPr>
            <a:spLocks noGrp="1"/>
          </p:cNvSpPr>
          <p:nvPr>
            <p:ph type="ftr" sz="quarter" idx="11"/>
          </p:nvPr>
        </p:nvSpPr>
        <p:spPr/>
        <p:txBody>
          <a:bodyPr/>
          <a:lstStyle>
            <a:lvl1pPr>
              <a:defRPr/>
            </a:lvl1pPr>
          </a:lstStyle>
          <a:p>
            <a:pPr>
              <a:defRPr/>
            </a:pPr>
            <a:endParaRPr lang="en-US"/>
          </a:p>
        </p:txBody>
      </p:sp>
      <p:sp>
        <p:nvSpPr>
          <p:cNvPr id="6" name="Tijdelijke aanduiding voor dianummer 5"/>
          <p:cNvSpPr>
            <a:spLocks noGrp="1"/>
          </p:cNvSpPr>
          <p:nvPr>
            <p:ph type="sldNum" sz="quarter" idx="12"/>
          </p:nvPr>
        </p:nvSpPr>
        <p:spPr/>
        <p:txBody>
          <a:bodyPr/>
          <a:lstStyle>
            <a:lvl1pPr>
              <a:defRPr/>
            </a:lvl1pPr>
          </a:lstStyle>
          <a:p>
            <a:pPr>
              <a:defRPr/>
            </a:pPr>
            <a:fld id="{61E0A636-A0AF-435A-B296-FDC72023B400}" type="slidenum">
              <a:rPr lang="nl-NL"/>
              <a:pPr>
                <a:defRPr/>
              </a:pPr>
              <a:t>‹nr.›</a:t>
            </a:fld>
            <a:endParaRPr lang="nl-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lvl1pPr>
              <a:defRPr/>
            </a:lvl1pPr>
          </a:lstStyle>
          <a:p>
            <a:pPr>
              <a:defRPr/>
            </a:pPr>
            <a:fld id="{120CAC5E-9BEE-4829-8089-98F47956F46E}" type="datetime1">
              <a:rPr lang="nl-NL"/>
              <a:pPr>
                <a:defRPr/>
              </a:pPr>
              <a:t>28-11-2010</a:t>
            </a:fld>
            <a:endParaRPr lang="nl-NL"/>
          </a:p>
        </p:txBody>
      </p:sp>
      <p:sp>
        <p:nvSpPr>
          <p:cNvPr id="5" name="Tijdelijke aanduiding voor voettekst 4"/>
          <p:cNvSpPr>
            <a:spLocks noGrp="1"/>
          </p:cNvSpPr>
          <p:nvPr>
            <p:ph type="ftr" sz="quarter" idx="11"/>
          </p:nvPr>
        </p:nvSpPr>
        <p:spPr/>
        <p:txBody>
          <a:bodyPr/>
          <a:lstStyle>
            <a:lvl1pPr>
              <a:defRPr/>
            </a:lvl1pPr>
          </a:lstStyle>
          <a:p>
            <a:pPr>
              <a:defRPr/>
            </a:pPr>
            <a:endParaRPr lang="en-US"/>
          </a:p>
        </p:txBody>
      </p:sp>
      <p:sp>
        <p:nvSpPr>
          <p:cNvPr id="6" name="Tijdelijke aanduiding voor dianummer 5"/>
          <p:cNvSpPr>
            <a:spLocks noGrp="1"/>
          </p:cNvSpPr>
          <p:nvPr>
            <p:ph type="sldNum" sz="quarter" idx="12"/>
          </p:nvPr>
        </p:nvSpPr>
        <p:spPr/>
        <p:txBody>
          <a:bodyPr/>
          <a:lstStyle>
            <a:lvl1pPr>
              <a:defRPr/>
            </a:lvl1pPr>
          </a:lstStyle>
          <a:p>
            <a:pPr>
              <a:defRPr/>
            </a:pPr>
            <a:fld id="{EEDF8F55-9181-47A9-A38B-1698C4F877C2}" type="slidenum">
              <a:rPr lang="nl-NL"/>
              <a:pPr>
                <a:defRPr/>
              </a:pPr>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4972049" y="366713"/>
            <a:ext cx="1543051" cy="7800975"/>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342903" y="366713"/>
            <a:ext cx="4476751" cy="780097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lvl1pPr>
              <a:defRPr/>
            </a:lvl1pPr>
          </a:lstStyle>
          <a:p>
            <a:pPr>
              <a:defRPr/>
            </a:pPr>
            <a:fld id="{5F7AAD16-ABC4-4BE3-8135-CB04BC8CBDA7}" type="datetime1">
              <a:rPr lang="nl-NL"/>
              <a:pPr>
                <a:defRPr/>
              </a:pPr>
              <a:t>28-11-2010</a:t>
            </a:fld>
            <a:endParaRPr lang="nl-NL"/>
          </a:p>
        </p:txBody>
      </p:sp>
      <p:sp>
        <p:nvSpPr>
          <p:cNvPr id="5" name="Tijdelijke aanduiding voor voettekst 4"/>
          <p:cNvSpPr>
            <a:spLocks noGrp="1"/>
          </p:cNvSpPr>
          <p:nvPr>
            <p:ph type="ftr" sz="quarter" idx="11"/>
          </p:nvPr>
        </p:nvSpPr>
        <p:spPr/>
        <p:txBody>
          <a:bodyPr/>
          <a:lstStyle>
            <a:lvl1pPr>
              <a:defRPr/>
            </a:lvl1pPr>
          </a:lstStyle>
          <a:p>
            <a:pPr>
              <a:defRPr/>
            </a:pPr>
            <a:endParaRPr lang="en-US"/>
          </a:p>
        </p:txBody>
      </p:sp>
      <p:sp>
        <p:nvSpPr>
          <p:cNvPr id="6" name="Tijdelijke aanduiding voor dianummer 5"/>
          <p:cNvSpPr>
            <a:spLocks noGrp="1"/>
          </p:cNvSpPr>
          <p:nvPr>
            <p:ph type="sldNum" sz="quarter" idx="12"/>
          </p:nvPr>
        </p:nvSpPr>
        <p:spPr/>
        <p:txBody>
          <a:bodyPr/>
          <a:lstStyle>
            <a:lvl1pPr>
              <a:defRPr/>
            </a:lvl1pPr>
          </a:lstStyle>
          <a:p>
            <a:pPr>
              <a:defRPr/>
            </a:pPr>
            <a:fld id="{775AB4EA-107C-47D5-B288-CBCE526036AF}" type="slidenum">
              <a:rPr lang="nl-NL"/>
              <a:pPr>
                <a:defRPr/>
              </a:pPr>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lvl1pPr>
              <a:defRPr/>
            </a:lvl1pPr>
          </a:lstStyle>
          <a:p>
            <a:pPr>
              <a:defRPr/>
            </a:pPr>
            <a:fld id="{C753AD1A-C6B6-4702-BACD-7E8E0F30B16C}" type="datetime1">
              <a:rPr lang="nl-NL"/>
              <a:pPr>
                <a:defRPr/>
              </a:pPr>
              <a:t>28-11-2010</a:t>
            </a:fld>
            <a:endParaRPr lang="nl-NL"/>
          </a:p>
        </p:txBody>
      </p:sp>
      <p:sp>
        <p:nvSpPr>
          <p:cNvPr id="5" name="Tijdelijke aanduiding voor voettekst 4"/>
          <p:cNvSpPr>
            <a:spLocks noGrp="1"/>
          </p:cNvSpPr>
          <p:nvPr>
            <p:ph type="ftr" sz="quarter" idx="11"/>
          </p:nvPr>
        </p:nvSpPr>
        <p:spPr/>
        <p:txBody>
          <a:bodyPr/>
          <a:lstStyle>
            <a:lvl1pPr>
              <a:defRPr/>
            </a:lvl1pPr>
          </a:lstStyle>
          <a:p>
            <a:pPr>
              <a:defRPr/>
            </a:pPr>
            <a:endParaRPr lang="en-US"/>
          </a:p>
        </p:txBody>
      </p:sp>
      <p:sp>
        <p:nvSpPr>
          <p:cNvPr id="6" name="Tijdelijke aanduiding voor dianummer 5"/>
          <p:cNvSpPr>
            <a:spLocks noGrp="1"/>
          </p:cNvSpPr>
          <p:nvPr>
            <p:ph type="sldNum" sz="quarter" idx="12"/>
          </p:nvPr>
        </p:nvSpPr>
        <p:spPr/>
        <p:txBody>
          <a:bodyPr/>
          <a:lstStyle>
            <a:lvl1pPr>
              <a:defRPr/>
            </a:lvl1pPr>
          </a:lstStyle>
          <a:p>
            <a:pPr>
              <a:defRPr/>
            </a:pPr>
            <a:fld id="{5E1F2420-6613-4FCA-98D4-190721AEE778}" type="slidenum">
              <a:rPr lang="nl-NL"/>
              <a:pPr>
                <a:defRPr/>
              </a:pPr>
              <a:t>‹nr.›</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6"/>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lvl1pPr>
              <a:defRPr/>
            </a:lvl1pPr>
          </a:lstStyle>
          <a:p>
            <a:pPr>
              <a:defRPr/>
            </a:pPr>
            <a:fld id="{6029B9BA-11CC-4B0F-B39B-75A7249205AA}" type="datetime1">
              <a:rPr lang="nl-NL"/>
              <a:pPr>
                <a:defRPr/>
              </a:pPr>
              <a:t>28-11-2010</a:t>
            </a:fld>
            <a:endParaRPr lang="nl-NL"/>
          </a:p>
        </p:txBody>
      </p:sp>
      <p:sp>
        <p:nvSpPr>
          <p:cNvPr id="5" name="Tijdelijke aanduiding voor voettekst 4"/>
          <p:cNvSpPr>
            <a:spLocks noGrp="1"/>
          </p:cNvSpPr>
          <p:nvPr>
            <p:ph type="ftr" sz="quarter" idx="11"/>
          </p:nvPr>
        </p:nvSpPr>
        <p:spPr/>
        <p:txBody>
          <a:bodyPr/>
          <a:lstStyle>
            <a:lvl1pPr>
              <a:defRPr/>
            </a:lvl1pPr>
          </a:lstStyle>
          <a:p>
            <a:pPr>
              <a:defRPr/>
            </a:pPr>
            <a:endParaRPr lang="en-US"/>
          </a:p>
        </p:txBody>
      </p:sp>
      <p:sp>
        <p:nvSpPr>
          <p:cNvPr id="6" name="Tijdelijke aanduiding voor dianummer 5"/>
          <p:cNvSpPr>
            <a:spLocks noGrp="1"/>
          </p:cNvSpPr>
          <p:nvPr>
            <p:ph type="sldNum" sz="quarter" idx="12"/>
          </p:nvPr>
        </p:nvSpPr>
        <p:spPr/>
        <p:txBody>
          <a:bodyPr/>
          <a:lstStyle>
            <a:lvl1pPr>
              <a:defRPr/>
            </a:lvl1pPr>
          </a:lstStyle>
          <a:p>
            <a:pPr>
              <a:defRPr/>
            </a:pPr>
            <a:fld id="{27C1EA0F-92CB-445D-8BDD-7CFF58230188}" type="slidenum">
              <a:rPr lang="nl-NL"/>
              <a:pPr>
                <a:defRPr/>
              </a:pPr>
              <a:t>‹nr.›</a:t>
            </a:fld>
            <a:endParaRPr lang="nl-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342903" y="2133601"/>
            <a:ext cx="3009900" cy="60340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3505203" y="2133601"/>
            <a:ext cx="3009900" cy="60340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3"/>
          <p:cNvSpPr>
            <a:spLocks noGrp="1"/>
          </p:cNvSpPr>
          <p:nvPr>
            <p:ph type="dt" sz="half" idx="10"/>
          </p:nvPr>
        </p:nvSpPr>
        <p:spPr/>
        <p:txBody>
          <a:bodyPr/>
          <a:lstStyle>
            <a:lvl1pPr>
              <a:defRPr/>
            </a:lvl1pPr>
          </a:lstStyle>
          <a:p>
            <a:pPr>
              <a:defRPr/>
            </a:pPr>
            <a:fld id="{62468A5A-0162-4C15-BCBD-0B395D8AA36D}" type="datetime1">
              <a:rPr lang="nl-NL"/>
              <a:pPr>
                <a:defRPr/>
              </a:pPr>
              <a:t>28-11-2010</a:t>
            </a:fld>
            <a:endParaRPr lang="nl-NL"/>
          </a:p>
        </p:txBody>
      </p:sp>
      <p:sp>
        <p:nvSpPr>
          <p:cNvPr id="6" name="Tijdelijke aanduiding voor voettekst 4"/>
          <p:cNvSpPr>
            <a:spLocks noGrp="1"/>
          </p:cNvSpPr>
          <p:nvPr>
            <p:ph type="ftr" sz="quarter" idx="11"/>
          </p:nvPr>
        </p:nvSpPr>
        <p:spPr/>
        <p:txBody>
          <a:bodyPr/>
          <a:lstStyle>
            <a:lvl1pPr>
              <a:defRPr/>
            </a:lvl1pPr>
          </a:lstStyle>
          <a:p>
            <a:pPr>
              <a:defRPr/>
            </a:pPr>
            <a:endParaRPr lang="en-US"/>
          </a:p>
        </p:txBody>
      </p:sp>
      <p:sp>
        <p:nvSpPr>
          <p:cNvPr id="7" name="Tijdelijke aanduiding voor dianummer 5"/>
          <p:cNvSpPr>
            <a:spLocks noGrp="1"/>
          </p:cNvSpPr>
          <p:nvPr>
            <p:ph type="sldNum" sz="quarter" idx="12"/>
          </p:nvPr>
        </p:nvSpPr>
        <p:spPr/>
        <p:txBody>
          <a:bodyPr/>
          <a:lstStyle>
            <a:lvl1pPr>
              <a:defRPr/>
            </a:lvl1pPr>
          </a:lstStyle>
          <a:p>
            <a:pPr>
              <a:defRPr/>
            </a:pPr>
            <a:fld id="{BF0BF815-7922-4B4F-A0B2-F77B3E7E8712}" type="slidenum">
              <a:rPr lang="nl-NL"/>
              <a:pPr>
                <a:defRPr/>
              </a:pPr>
              <a:t>‹nr.›</a:t>
            </a:fld>
            <a:endParaRPr lang="nl-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3"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3"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9"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9"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3"/>
          <p:cNvSpPr>
            <a:spLocks noGrp="1"/>
          </p:cNvSpPr>
          <p:nvPr>
            <p:ph type="dt" sz="half" idx="10"/>
          </p:nvPr>
        </p:nvSpPr>
        <p:spPr/>
        <p:txBody>
          <a:bodyPr/>
          <a:lstStyle>
            <a:lvl1pPr>
              <a:defRPr/>
            </a:lvl1pPr>
          </a:lstStyle>
          <a:p>
            <a:pPr>
              <a:defRPr/>
            </a:pPr>
            <a:fld id="{EB22BCB9-C94F-44A2-AD10-52546E8EE98A}" type="datetime1">
              <a:rPr lang="nl-NL"/>
              <a:pPr>
                <a:defRPr/>
              </a:pPr>
              <a:t>28-11-2010</a:t>
            </a:fld>
            <a:endParaRPr lang="nl-NL"/>
          </a:p>
        </p:txBody>
      </p:sp>
      <p:sp>
        <p:nvSpPr>
          <p:cNvPr id="8" name="Tijdelijke aanduiding voor voettekst 4"/>
          <p:cNvSpPr>
            <a:spLocks noGrp="1"/>
          </p:cNvSpPr>
          <p:nvPr>
            <p:ph type="ftr" sz="quarter" idx="11"/>
          </p:nvPr>
        </p:nvSpPr>
        <p:spPr/>
        <p:txBody>
          <a:bodyPr/>
          <a:lstStyle>
            <a:lvl1pPr>
              <a:defRPr/>
            </a:lvl1pPr>
          </a:lstStyle>
          <a:p>
            <a:pPr>
              <a:defRPr/>
            </a:pPr>
            <a:endParaRPr lang="en-US"/>
          </a:p>
        </p:txBody>
      </p:sp>
      <p:sp>
        <p:nvSpPr>
          <p:cNvPr id="9" name="Tijdelijke aanduiding voor dianummer 5"/>
          <p:cNvSpPr>
            <a:spLocks noGrp="1"/>
          </p:cNvSpPr>
          <p:nvPr>
            <p:ph type="sldNum" sz="quarter" idx="12"/>
          </p:nvPr>
        </p:nvSpPr>
        <p:spPr/>
        <p:txBody>
          <a:bodyPr/>
          <a:lstStyle>
            <a:lvl1pPr>
              <a:defRPr/>
            </a:lvl1pPr>
          </a:lstStyle>
          <a:p>
            <a:pPr>
              <a:defRPr/>
            </a:pPr>
            <a:fld id="{688CCC04-FFDD-4276-A617-ADBEE8E65E0E}" type="slidenum">
              <a:rPr lang="nl-NL"/>
              <a:pPr>
                <a:defRPr/>
              </a:pPr>
              <a:t>‹nr.›</a:t>
            </a:fld>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3"/>
          <p:cNvSpPr>
            <a:spLocks noGrp="1"/>
          </p:cNvSpPr>
          <p:nvPr>
            <p:ph type="dt" sz="half" idx="10"/>
          </p:nvPr>
        </p:nvSpPr>
        <p:spPr/>
        <p:txBody>
          <a:bodyPr/>
          <a:lstStyle>
            <a:lvl1pPr>
              <a:defRPr/>
            </a:lvl1pPr>
          </a:lstStyle>
          <a:p>
            <a:pPr>
              <a:defRPr/>
            </a:pPr>
            <a:fld id="{D1D06EA0-95DC-4182-A9B4-D08DB7F8DF24}" type="datetime1">
              <a:rPr lang="nl-NL"/>
              <a:pPr>
                <a:defRPr/>
              </a:pPr>
              <a:t>28-11-2010</a:t>
            </a:fld>
            <a:endParaRPr lang="nl-NL"/>
          </a:p>
        </p:txBody>
      </p:sp>
      <p:sp>
        <p:nvSpPr>
          <p:cNvPr id="4" name="Tijdelijke aanduiding voor voettekst 4"/>
          <p:cNvSpPr>
            <a:spLocks noGrp="1"/>
          </p:cNvSpPr>
          <p:nvPr>
            <p:ph type="ftr" sz="quarter" idx="11"/>
          </p:nvPr>
        </p:nvSpPr>
        <p:spPr/>
        <p:txBody>
          <a:bodyPr/>
          <a:lstStyle>
            <a:lvl1pPr>
              <a:defRPr/>
            </a:lvl1pPr>
          </a:lstStyle>
          <a:p>
            <a:pPr>
              <a:defRPr/>
            </a:pPr>
            <a:endParaRPr lang="en-US"/>
          </a:p>
        </p:txBody>
      </p:sp>
      <p:sp>
        <p:nvSpPr>
          <p:cNvPr id="5" name="Tijdelijke aanduiding voor dianummer 5"/>
          <p:cNvSpPr>
            <a:spLocks noGrp="1"/>
          </p:cNvSpPr>
          <p:nvPr>
            <p:ph type="sldNum" sz="quarter" idx="12"/>
          </p:nvPr>
        </p:nvSpPr>
        <p:spPr/>
        <p:txBody>
          <a:bodyPr/>
          <a:lstStyle>
            <a:lvl1pPr>
              <a:defRPr/>
            </a:lvl1pPr>
          </a:lstStyle>
          <a:p>
            <a:pPr>
              <a:defRPr/>
            </a:pPr>
            <a:fld id="{E9314E73-03DB-4977-BA63-0B5D10FEEB5E}" type="slidenum">
              <a:rPr lang="nl-NL"/>
              <a:pPr>
                <a:defRPr/>
              </a:pPr>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eeg">
    <p:bg>
      <p:bgPr>
        <a:gradFill flip="none" rotWithShape="1">
          <a:gsLst>
            <a:gs pos="0">
              <a:schemeClr val="bg1">
                <a:tint val="40000"/>
                <a:satMod val="350000"/>
              </a:schemeClr>
            </a:gs>
            <a:gs pos="40000">
              <a:schemeClr val="bg1">
                <a:tint val="45000"/>
                <a:shade val="99000"/>
                <a:satMod val="350000"/>
              </a:schemeClr>
            </a:gs>
            <a:gs pos="100000">
              <a:schemeClr val="bg1">
                <a:shade val="20000"/>
                <a:satMod val="255000"/>
              </a:schemeClr>
            </a:gs>
          </a:gsLst>
          <a:path path="circle">
            <a:fillToRect l="100000" b="100000"/>
          </a:path>
          <a:tileRect t="-100000" r="-100000"/>
        </a:gradFill>
        <a:effectLst/>
      </p:bgPr>
    </p:bg>
    <p:spTree>
      <p:nvGrpSpPr>
        <p:cNvPr id="1" name=""/>
        <p:cNvGrpSpPr/>
        <p:nvPr/>
      </p:nvGrpSpPr>
      <p:grpSpPr>
        <a:xfrm>
          <a:off x="0" y="0"/>
          <a:ext cx="0" cy="0"/>
          <a:chOff x="0" y="0"/>
          <a:chExt cx="0" cy="0"/>
        </a:xfrm>
      </p:grpSpPr>
      <p:sp>
        <p:nvSpPr>
          <p:cNvPr id="2" name="Tijdelijke aanduiding voor datum 3"/>
          <p:cNvSpPr>
            <a:spLocks noGrp="1"/>
          </p:cNvSpPr>
          <p:nvPr>
            <p:ph type="dt" sz="half" idx="10"/>
          </p:nvPr>
        </p:nvSpPr>
        <p:spPr/>
        <p:txBody>
          <a:bodyPr/>
          <a:lstStyle>
            <a:lvl1pPr>
              <a:defRPr/>
            </a:lvl1pPr>
          </a:lstStyle>
          <a:p>
            <a:pPr>
              <a:defRPr/>
            </a:pPr>
            <a:fld id="{242E9145-506D-42D8-9A66-78C3D9157C71}" type="datetime1">
              <a:rPr lang="nl-NL"/>
              <a:pPr>
                <a:defRPr/>
              </a:pPr>
              <a:t>28-11-2010</a:t>
            </a:fld>
            <a:endParaRPr lang="nl-NL"/>
          </a:p>
        </p:txBody>
      </p:sp>
      <p:sp>
        <p:nvSpPr>
          <p:cNvPr id="3" name="Tijdelijke aanduiding voor voettekst 4"/>
          <p:cNvSpPr>
            <a:spLocks noGrp="1"/>
          </p:cNvSpPr>
          <p:nvPr>
            <p:ph type="ftr" sz="quarter" idx="11"/>
          </p:nvPr>
        </p:nvSpPr>
        <p:spPr/>
        <p:txBody>
          <a:bodyPr/>
          <a:lstStyle>
            <a:lvl1pPr>
              <a:defRPr/>
            </a:lvl1pPr>
          </a:lstStyle>
          <a:p>
            <a:pPr>
              <a:defRPr/>
            </a:pPr>
            <a:endParaRPr lang="en-US"/>
          </a:p>
        </p:txBody>
      </p:sp>
      <p:sp>
        <p:nvSpPr>
          <p:cNvPr id="4" name="Tijdelijke aanduiding voor dianummer 5"/>
          <p:cNvSpPr>
            <a:spLocks noGrp="1"/>
          </p:cNvSpPr>
          <p:nvPr>
            <p:ph type="sldNum" sz="quarter" idx="12"/>
          </p:nvPr>
        </p:nvSpPr>
        <p:spPr/>
        <p:txBody>
          <a:bodyPr/>
          <a:lstStyle>
            <a:lvl1pPr>
              <a:defRPr/>
            </a:lvl1pPr>
          </a:lstStyle>
          <a:p>
            <a:pPr>
              <a:defRPr/>
            </a:pPr>
            <a:fld id="{042ED2D4-C47B-459C-A0E9-9F7BAB743A72}" type="slidenum">
              <a:rPr lang="nl-NL"/>
              <a:pPr>
                <a:defRPr/>
              </a:pPr>
              <a:t>‹nr.›</a:t>
            </a:fld>
            <a:endParaRPr lang="nl-NL"/>
          </a:p>
        </p:txBody>
      </p:sp>
    </p:spTree>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4"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3" y="273053"/>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4"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3"/>
          <p:cNvSpPr>
            <a:spLocks noGrp="1"/>
          </p:cNvSpPr>
          <p:nvPr>
            <p:ph type="dt" sz="half" idx="10"/>
          </p:nvPr>
        </p:nvSpPr>
        <p:spPr/>
        <p:txBody>
          <a:bodyPr/>
          <a:lstStyle>
            <a:lvl1pPr>
              <a:defRPr/>
            </a:lvl1pPr>
          </a:lstStyle>
          <a:p>
            <a:pPr>
              <a:defRPr/>
            </a:pPr>
            <a:fld id="{277F480E-73A3-4E53-A313-5266F24374AF}" type="datetime1">
              <a:rPr lang="nl-NL"/>
              <a:pPr>
                <a:defRPr/>
              </a:pPr>
              <a:t>28-11-2010</a:t>
            </a:fld>
            <a:endParaRPr lang="nl-NL"/>
          </a:p>
        </p:txBody>
      </p:sp>
      <p:sp>
        <p:nvSpPr>
          <p:cNvPr id="6" name="Tijdelijke aanduiding voor voettekst 4"/>
          <p:cNvSpPr>
            <a:spLocks noGrp="1"/>
          </p:cNvSpPr>
          <p:nvPr>
            <p:ph type="ftr" sz="quarter" idx="11"/>
          </p:nvPr>
        </p:nvSpPr>
        <p:spPr/>
        <p:txBody>
          <a:bodyPr/>
          <a:lstStyle>
            <a:lvl1pPr>
              <a:defRPr/>
            </a:lvl1pPr>
          </a:lstStyle>
          <a:p>
            <a:pPr>
              <a:defRPr/>
            </a:pPr>
            <a:endParaRPr lang="en-US"/>
          </a:p>
        </p:txBody>
      </p:sp>
      <p:sp>
        <p:nvSpPr>
          <p:cNvPr id="7" name="Tijdelijke aanduiding voor dianummer 5"/>
          <p:cNvSpPr>
            <a:spLocks noGrp="1"/>
          </p:cNvSpPr>
          <p:nvPr>
            <p:ph type="sldNum" sz="quarter" idx="12"/>
          </p:nvPr>
        </p:nvSpPr>
        <p:spPr/>
        <p:txBody>
          <a:bodyPr/>
          <a:lstStyle>
            <a:lvl1pPr>
              <a:defRPr/>
            </a:lvl1pPr>
          </a:lstStyle>
          <a:p>
            <a:pPr>
              <a:defRPr/>
            </a:pPr>
            <a:fld id="{734B9027-86E8-4D05-9456-E13AC5BD753B}" type="slidenum">
              <a:rPr lang="nl-NL"/>
              <a:pPr>
                <a:defRPr/>
              </a:pPr>
              <a:t>‹nr.›</a:t>
            </a:fld>
            <a:endParaRPr lang="nl-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1"/>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l-NL" noProof="0" smtClean="0"/>
          </a:p>
        </p:txBody>
      </p:sp>
      <p:sp>
        <p:nvSpPr>
          <p:cNvPr id="4" name="Tijdelijke aanduiding voor tekst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3"/>
          <p:cNvSpPr>
            <a:spLocks noGrp="1"/>
          </p:cNvSpPr>
          <p:nvPr>
            <p:ph type="dt" sz="half" idx="10"/>
          </p:nvPr>
        </p:nvSpPr>
        <p:spPr/>
        <p:txBody>
          <a:bodyPr/>
          <a:lstStyle>
            <a:lvl1pPr>
              <a:defRPr/>
            </a:lvl1pPr>
          </a:lstStyle>
          <a:p>
            <a:pPr>
              <a:defRPr/>
            </a:pPr>
            <a:fld id="{66EAF178-2492-4B1D-971A-A59813A12D0D}" type="datetime1">
              <a:rPr lang="nl-NL"/>
              <a:pPr>
                <a:defRPr/>
              </a:pPr>
              <a:t>28-11-2010</a:t>
            </a:fld>
            <a:endParaRPr lang="nl-NL"/>
          </a:p>
        </p:txBody>
      </p:sp>
      <p:sp>
        <p:nvSpPr>
          <p:cNvPr id="6" name="Tijdelijke aanduiding voor voettekst 4"/>
          <p:cNvSpPr>
            <a:spLocks noGrp="1"/>
          </p:cNvSpPr>
          <p:nvPr>
            <p:ph type="ftr" sz="quarter" idx="11"/>
          </p:nvPr>
        </p:nvSpPr>
        <p:spPr/>
        <p:txBody>
          <a:bodyPr/>
          <a:lstStyle>
            <a:lvl1pPr>
              <a:defRPr/>
            </a:lvl1pPr>
          </a:lstStyle>
          <a:p>
            <a:pPr>
              <a:defRPr/>
            </a:pPr>
            <a:endParaRPr lang="en-US"/>
          </a:p>
        </p:txBody>
      </p:sp>
      <p:sp>
        <p:nvSpPr>
          <p:cNvPr id="7" name="Tijdelijke aanduiding voor dianummer 5"/>
          <p:cNvSpPr>
            <a:spLocks noGrp="1"/>
          </p:cNvSpPr>
          <p:nvPr>
            <p:ph type="sldNum" sz="quarter" idx="12"/>
          </p:nvPr>
        </p:nvSpPr>
        <p:spPr/>
        <p:txBody>
          <a:bodyPr/>
          <a:lstStyle>
            <a:lvl1pPr>
              <a:defRPr/>
            </a:lvl1pPr>
          </a:lstStyle>
          <a:p>
            <a:pPr>
              <a:defRPr/>
            </a:pPr>
            <a:fld id="{FD5F76FC-5BEE-42C9-B382-1D7C208412ED}" type="slidenum">
              <a:rPr lang="nl-NL"/>
              <a:pPr>
                <a:defRPr/>
              </a:pPr>
              <a:t>‹nr.›</a:t>
            </a:fld>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jdelijke aanduiding voor titel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nl-NL" smtClean="0"/>
              <a:t>Klik om de stijl te bewerken</a:t>
            </a:r>
          </a:p>
        </p:txBody>
      </p:sp>
      <p:sp>
        <p:nvSpPr>
          <p:cNvPr id="1027" name="Tijdelijke aanduiding voor tekst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Calibri" pitchFamily="-112" charset="0"/>
              </a:defRPr>
            </a:lvl1pPr>
          </a:lstStyle>
          <a:p>
            <a:pPr>
              <a:defRPr/>
            </a:pPr>
            <a:fld id="{60C5750A-4D3D-42F5-9940-E542E07E8C47}" type="datetime1">
              <a:rPr lang="nl-NL"/>
              <a:pPr>
                <a:defRPr/>
              </a:pPr>
              <a:t>28-11-2010</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latin typeface="Calibri" pitchFamily="-112" charset="0"/>
              </a:defRPr>
            </a:lvl1pPr>
          </a:lstStyle>
          <a:p>
            <a:pPr>
              <a:defRPr/>
            </a:pPr>
            <a:endParaRPr lang="en-US"/>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itchFamily="-112" charset="0"/>
              </a:defRPr>
            </a:lvl1pPr>
          </a:lstStyle>
          <a:p>
            <a:pPr>
              <a:defRPr/>
            </a:pPr>
            <a:fld id="{717B5A64-6E92-4D12-9297-B76A2695AC83}" type="slidenum">
              <a:rPr lang="nl-NL"/>
              <a:pPr>
                <a:defRPr/>
              </a:pPr>
              <a:t>‹nr.›</a:t>
            </a:fld>
            <a:endParaRPr lang="nl-NL"/>
          </a:p>
        </p:txBody>
      </p:sp>
    </p:spTree>
  </p:cSld>
  <p:clrMap bg1="lt1" tx1="dk1" bg2="lt2" tx2="dk2" accent1="accent1" accent2="accent2" accent3="accent3" accent4="accent4" accent5="accent5" accent6="accent6" hlink="hlink" folHlink="folHlink"/>
  <p:sldLayoutIdLst>
    <p:sldLayoutId id="2147483997" r:id="rId1"/>
    <p:sldLayoutId id="2147483998" r:id="rId2"/>
    <p:sldLayoutId id="2147483999" r:id="rId3"/>
    <p:sldLayoutId id="2147484000" r:id="rId4"/>
    <p:sldLayoutId id="2147484001" r:id="rId5"/>
    <p:sldLayoutId id="2147484002" r:id="rId6"/>
    <p:sldLayoutId id="2147484007" r:id="rId7"/>
    <p:sldLayoutId id="2147484003" r:id="rId8"/>
    <p:sldLayoutId id="2147484004" r:id="rId9"/>
    <p:sldLayoutId id="2147484005" r:id="rId10"/>
    <p:sldLayoutId id="2147484006" r:id="rId11"/>
  </p:sldLayoutIdLst>
  <p:txStyles>
    <p:titleStyle>
      <a:lvl1pPr algn="ctr" rtl="0" eaLnBrk="0" fontAlgn="base" hangingPunct="0">
        <a:spcBef>
          <a:spcPct val="0"/>
        </a:spcBef>
        <a:spcAft>
          <a:spcPct val="0"/>
        </a:spcAft>
        <a:defRPr sz="4400" kern="1200">
          <a:solidFill>
            <a:schemeClr val="tx1"/>
          </a:solidFill>
          <a:latin typeface="+mj-lt"/>
          <a:ea typeface="ＭＳ Ｐゴシック" pitchFamily="-112" charset="-128"/>
          <a:cs typeface="+mj-cs"/>
        </a:defRPr>
      </a:lvl1pPr>
      <a:lvl2pPr algn="ctr" rtl="0" eaLnBrk="0" fontAlgn="base" hangingPunct="0">
        <a:spcBef>
          <a:spcPct val="0"/>
        </a:spcBef>
        <a:spcAft>
          <a:spcPct val="0"/>
        </a:spcAft>
        <a:defRPr sz="4400">
          <a:solidFill>
            <a:schemeClr val="tx1"/>
          </a:solidFill>
          <a:latin typeface="Calibri" pitchFamily="34" charset="0"/>
          <a:ea typeface="ＭＳ Ｐゴシック" pitchFamily="-112" charset="-128"/>
        </a:defRPr>
      </a:lvl2pPr>
      <a:lvl3pPr algn="ctr" rtl="0" eaLnBrk="0" fontAlgn="base" hangingPunct="0">
        <a:spcBef>
          <a:spcPct val="0"/>
        </a:spcBef>
        <a:spcAft>
          <a:spcPct val="0"/>
        </a:spcAft>
        <a:defRPr sz="4400">
          <a:solidFill>
            <a:schemeClr val="tx1"/>
          </a:solidFill>
          <a:latin typeface="Calibri" pitchFamily="34" charset="0"/>
          <a:ea typeface="ＭＳ Ｐゴシック" pitchFamily="-112" charset="-128"/>
        </a:defRPr>
      </a:lvl3pPr>
      <a:lvl4pPr algn="ctr" rtl="0" eaLnBrk="0" fontAlgn="base" hangingPunct="0">
        <a:spcBef>
          <a:spcPct val="0"/>
        </a:spcBef>
        <a:spcAft>
          <a:spcPct val="0"/>
        </a:spcAft>
        <a:defRPr sz="4400">
          <a:solidFill>
            <a:schemeClr val="tx1"/>
          </a:solidFill>
          <a:latin typeface="Calibri" pitchFamily="34" charset="0"/>
          <a:ea typeface="ＭＳ Ｐゴシック" pitchFamily="-112" charset="-128"/>
        </a:defRPr>
      </a:lvl4pPr>
      <a:lvl5pPr algn="ctr" rtl="0" eaLnBrk="0" fontAlgn="base" hangingPunct="0">
        <a:spcBef>
          <a:spcPct val="0"/>
        </a:spcBef>
        <a:spcAft>
          <a:spcPct val="0"/>
        </a:spcAft>
        <a:defRPr sz="4400">
          <a:solidFill>
            <a:schemeClr val="tx1"/>
          </a:solidFill>
          <a:latin typeface="Calibri" pitchFamily="34" charset="0"/>
          <a:ea typeface="ＭＳ Ｐゴシック" pitchFamily="-112" charset="-128"/>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ＭＳ Ｐゴシック" pitchFamily="-112" charset="-128"/>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ＭＳ Ｐゴシック" pitchFamily="-112" charset="-128"/>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ＭＳ Ｐゴシック" pitchFamily="-112" charset="-128"/>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pitchFamily="-112" charset="-128"/>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pitchFamily="-112"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7.xml"/><Relationship Id="rId1" Type="http://schemas.openxmlformats.org/officeDocument/2006/relationships/slideLayout" Target="../slideLayouts/slideLayout7.xml"/><Relationship Id="rId5" Type="http://schemas.openxmlformats.org/officeDocument/2006/relationships/image" Target="../media/image4.jpeg"/><Relationship Id="rId4" Type="http://schemas.openxmlformats.org/officeDocument/2006/relationships/image" Target="../media/image2.png"/></Relationships>
</file>

<file path=ppt/slides/_rels/slide1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9.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hyperlink" Target="http://www.youtube.com/watch?v=ptvKw3uFtyM&amp;feature=player_embedded" TargetMode="External"/><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2.png"/><Relationship Id="rId5" Type="http://schemas.openxmlformats.org/officeDocument/2006/relationships/image" Target="../media/image1.jpeg"/><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kstvak 18"/>
          <p:cNvSpPr txBox="1">
            <a:spLocks noChangeArrowheads="1"/>
          </p:cNvSpPr>
          <p:nvPr/>
        </p:nvSpPr>
        <p:spPr bwMode="auto">
          <a:xfrm>
            <a:off x="111125" y="142875"/>
            <a:ext cx="8893175" cy="1200150"/>
          </a:xfrm>
          <a:prstGeom prst="rect">
            <a:avLst/>
          </a:prstGeom>
          <a:noFill/>
          <a:ln w="9525">
            <a:noFill/>
            <a:miter lim="800000"/>
            <a:headEnd/>
            <a:tailEnd/>
          </a:ln>
        </p:spPr>
        <p:txBody>
          <a:bodyPr>
            <a:spAutoFit/>
          </a:bodyPr>
          <a:lstStyle/>
          <a:p>
            <a:pPr algn="ctr">
              <a:defRPr/>
            </a:pPr>
            <a:r>
              <a:rPr lang="nl-NL" sz="4400" dirty="0" err="1">
                <a:solidFill>
                  <a:schemeClr val="tx1">
                    <a:lumMod val="75000"/>
                    <a:lumOff val="25000"/>
                  </a:schemeClr>
                </a:solidFill>
                <a:latin typeface="Arial Black" pitchFamily="-112" charset="0"/>
              </a:rPr>
              <a:t>Flow</a:t>
            </a:r>
            <a:r>
              <a:rPr lang="nl-NL" sz="4400" dirty="0">
                <a:solidFill>
                  <a:schemeClr val="tx1">
                    <a:lumMod val="75000"/>
                    <a:lumOff val="25000"/>
                  </a:schemeClr>
                </a:solidFill>
                <a:latin typeface="Arial Black" pitchFamily="-112" charset="0"/>
              </a:rPr>
              <a:t> als sturingsprincipe </a:t>
            </a:r>
          </a:p>
          <a:p>
            <a:pPr algn="ctr">
              <a:defRPr/>
            </a:pPr>
            <a:r>
              <a:rPr lang="nl-NL" sz="2800" dirty="0">
                <a:solidFill>
                  <a:schemeClr val="accent6">
                    <a:lumMod val="75000"/>
                  </a:schemeClr>
                </a:solidFill>
                <a:latin typeface="Arial Black" pitchFamily="-112" charset="0"/>
              </a:rPr>
              <a:t>Experiment Stedelijk Lyceum Enschede</a:t>
            </a:r>
          </a:p>
        </p:txBody>
      </p:sp>
      <p:sp>
        <p:nvSpPr>
          <p:cNvPr id="31" name="Tekstvak 30"/>
          <p:cNvSpPr txBox="1">
            <a:spLocks noChangeArrowheads="1"/>
          </p:cNvSpPr>
          <p:nvPr/>
        </p:nvSpPr>
        <p:spPr bwMode="auto">
          <a:xfrm>
            <a:off x="792163" y="1989138"/>
            <a:ext cx="8675687" cy="4031873"/>
          </a:xfrm>
          <a:prstGeom prst="rect">
            <a:avLst/>
          </a:prstGeom>
          <a:noFill/>
          <a:ln w="9525">
            <a:noFill/>
            <a:miter lim="800000"/>
            <a:headEnd/>
            <a:tailEnd/>
          </a:ln>
        </p:spPr>
        <p:txBody>
          <a:bodyPr>
            <a:spAutoFit/>
          </a:bodyPr>
          <a:lstStyle/>
          <a:p>
            <a:pPr>
              <a:defRPr/>
            </a:pPr>
            <a:r>
              <a:rPr lang="nl-NL" sz="3200" dirty="0">
                <a:solidFill>
                  <a:schemeClr val="tx1">
                    <a:lumMod val="75000"/>
                    <a:lumOff val="25000"/>
                  </a:schemeClr>
                </a:solidFill>
                <a:latin typeface="Arial Black" pitchFamily="-112" charset="0"/>
              </a:rPr>
              <a:t>Drie </a:t>
            </a:r>
          </a:p>
          <a:p>
            <a:pPr>
              <a:defRPr/>
            </a:pPr>
            <a:r>
              <a:rPr lang="nl-NL" sz="3200" dirty="0">
                <a:solidFill>
                  <a:schemeClr val="tx1">
                    <a:lumMod val="75000"/>
                    <a:lumOff val="25000"/>
                  </a:schemeClr>
                </a:solidFill>
                <a:latin typeface="Arial Black" pitchFamily="-112" charset="0"/>
              </a:rPr>
              <a:t>teamleiders </a:t>
            </a:r>
          </a:p>
          <a:p>
            <a:pPr>
              <a:defRPr/>
            </a:pPr>
            <a:r>
              <a:rPr lang="nl-NL" sz="3200" dirty="0">
                <a:solidFill>
                  <a:schemeClr val="tx1">
                    <a:lumMod val="75000"/>
                    <a:lumOff val="25000"/>
                  </a:schemeClr>
                </a:solidFill>
                <a:latin typeface="Arial Black" pitchFamily="-112" charset="0"/>
              </a:rPr>
              <a:t>als voorhoede </a:t>
            </a:r>
          </a:p>
          <a:p>
            <a:pPr>
              <a:defRPr/>
            </a:pPr>
            <a:r>
              <a:rPr lang="nl-NL" sz="3200" dirty="0">
                <a:solidFill>
                  <a:schemeClr val="tx1">
                    <a:lumMod val="75000"/>
                    <a:lumOff val="25000"/>
                  </a:schemeClr>
                </a:solidFill>
                <a:latin typeface="Arial Black" pitchFamily="-112" charset="0"/>
              </a:rPr>
              <a:t>voor een nieuwe </a:t>
            </a:r>
          </a:p>
          <a:p>
            <a:pPr>
              <a:defRPr/>
            </a:pPr>
            <a:r>
              <a:rPr lang="nl-NL" sz="3200" dirty="0">
                <a:solidFill>
                  <a:schemeClr val="tx1">
                    <a:lumMod val="75000"/>
                    <a:lumOff val="25000"/>
                  </a:schemeClr>
                </a:solidFill>
                <a:latin typeface="Arial Black" pitchFamily="-112" charset="0"/>
              </a:rPr>
              <a:t>manier van sturen, </a:t>
            </a:r>
          </a:p>
          <a:p>
            <a:pPr>
              <a:defRPr/>
            </a:pPr>
            <a:r>
              <a:rPr lang="nl-NL" sz="3200" dirty="0">
                <a:solidFill>
                  <a:schemeClr val="tx1">
                    <a:lumMod val="75000"/>
                    <a:lumOff val="25000"/>
                  </a:schemeClr>
                </a:solidFill>
                <a:latin typeface="Arial Black" pitchFamily="-112" charset="0"/>
              </a:rPr>
              <a:t>waarbij de </a:t>
            </a:r>
            <a:r>
              <a:rPr lang="nl-NL" sz="3200" dirty="0" smtClean="0">
                <a:solidFill>
                  <a:schemeClr val="tx1">
                    <a:lumMod val="75000"/>
                    <a:lumOff val="25000"/>
                  </a:schemeClr>
                </a:solidFill>
                <a:latin typeface="Arial Black" pitchFamily="-112" charset="0"/>
              </a:rPr>
              <a:t>werkenergie</a:t>
            </a:r>
            <a:endParaRPr lang="nl-NL" sz="3200" dirty="0">
              <a:solidFill>
                <a:schemeClr val="tx1">
                  <a:lumMod val="75000"/>
                  <a:lumOff val="25000"/>
                </a:schemeClr>
              </a:solidFill>
              <a:latin typeface="Arial Black" pitchFamily="-112" charset="0"/>
            </a:endParaRPr>
          </a:p>
          <a:p>
            <a:pPr>
              <a:defRPr/>
            </a:pPr>
            <a:r>
              <a:rPr lang="nl-NL" sz="3200" dirty="0" smtClean="0">
                <a:solidFill>
                  <a:schemeClr val="tx1">
                    <a:lumMod val="75000"/>
                    <a:lumOff val="25000"/>
                  </a:schemeClr>
                </a:solidFill>
                <a:latin typeface="Arial Black" pitchFamily="-112" charset="0"/>
              </a:rPr>
              <a:t>van </a:t>
            </a:r>
            <a:r>
              <a:rPr lang="nl-NL" sz="3200" dirty="0">
                <a:solidFill>
                  <a:schemeClr val="tx1">
                    <a:lumMod val="75000"/>
                    <a:lumOff val="25000"/>
                  </a:schemeClr>
                </a:solidFill>
                <a:latin typeface="Arial Black" pitchFamily="-112" charset="0"/>
              </a:rPr>
              <a:t>de </a:t>
            </a:r>
            <a:r>
              <a:rPr lang="nl-NL" sz="3200" dirty="0" smtClean="0">
                <a:solidFill>
                  <a:schemeClr val="tx1">
                    <a:lumMod val="75000"/>
                    <a:lumOff val="25000"/>
                  </a:schemeClr>
                </a:solidFill>
                <a:latin typeface="Arial Black" pitchFamily="-112" charset="0"/>
              </a:rPr>
              <a:t>docent(e) </a:t>
            </a:r>
            <a:r>
              <a:rPr lang="nl-NL" sz="3200" dirty="0">
                <a:solidFill>
                  <a:schemeClr val="tx1">
                    <a:lumMod val="75000"/>
                    <a:lumOff val="25000"/>
                  </a:schemeClr>
                </a:solidFill>
                <a:latin typeface="Arial Black" pitchFamily="-112" charset="0"/>
              </a:rPr>
              <a:t>een </a:t>
            </a:r>
            <a:r>
              <a:rPr lang="nl-NL" sz="3200" dirty="0" smtClean="0">
                <a:solidFill>
                  <a:schemeClr val="tx1">
                    <a:lumMod val="75000"/>
                    <a:lumOff val="25000"/>
                  </a:schemeClr>
                </a:solidFill>
                <a:latin typeface="Arial Black" pitchFamily="-112" charset="0"/>
              </a:rPr>
              <a:t>heel</a:t>
            </a:r>
          </a:p>
          <a:p>
            <a:pPr>
              <a:defRPr/>
            </a:pPr>
            <a:r>
              <a:rPr lang="nl-NL" sz="3200" dirty="0" smtClean="0">
                <a:solidFill>
                  <a:schemeClr val="tx1">
                    <a:lumMod val="75000"/>
                    <a:lumOff val="25000"/>
                  </a:schemeClr>
                </a:solidFill>
                <a:latin typeface="Arial Black" pitchFamily="-112" charset="0"/>
              </a:rPr>
              <a:t>belangrijk </a:t>
            </a:r>
            <a:r>
              <a:rPr lang="nl-NL" sz="3200" dirty="0">
                <a:solidFill>
                  <a:schemeClr val="tx1">
                    <a:lumMod val="75000"/>
                    <a:lumOff val="25000"/>
                  </a:schemeClr>
                </a:solidFill>
                <a:latin typeface="Arial Black" pitchFamily="-112" charset="0"/>
              </a:rPr>
              <a:t>vertrekpunt vormt</a:t>
            </a:r>
            <a:endParaRPr lang="nl-NL" sz="1100" dirty="0">
              <a:solidFill>
                <a:schemeClr val="tx1">
                  <a:lumMod val="75000"/>
                  <a:lumOff val="25000"/>
                </a:schemeClr>
              </a:solidFill>
              <a:latin typeface="Arial Black" pitchFamily="-112" charset="0"/>
            </a:endParaRPr>
          </a:p>
        </p:txBody>
      </p:sp>
      <p:sp>
        <p:nvSpPr>
          <p:cNvPr id="4" name="Rechthoek 3"/>
          <p:cNvSpPr/>
          <p:nvPr/>
        </p:nvSpPr>
        <p:spPr>
          <a:xfrm>
            <a:off x="0" y="6165850"/>
            <a:ext cx="9139238" cy="6921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nl-NL"/>
          </a:p>
        </p:txBody>
      </p:sp>
      <p:pic>
        <p:nvPicPr>
          <p:cNvPr id="3077" name="Picture 2" descr="BBlogovrij"/>
          <p:cNvPicPr>
            <a:picLocks noChangeAspect="1" noChangeArrowheads="1"/>
          </p:cNvPicPr>
          <p:nvPr/>
        </p:nvPicPr>
        <p:blipFill>
          <a:blip r:embed="rId3" cstate="print"/>
          <a:srcRect/>
          <a:stretch>
            <a:fillRect/>
          </a:stretch>
        </p:blipFill>
        <p:spPr bwMode="auto">
          <a:xfrm>
            <a:off x="179388" y="6215063"/>
            <a:ext cx="642937" cy="642937"/>
          </a:xfrm>
          <a:prstGeom prst="rect">
            <a:avLst/>
          </a:prstGeom>
          <a:noFill/>
          <a:ln w="9525">
            <a:noFill/>
            <a:miter lim="800000"/>
            <a:headEnd/>
            <a:tailEnd/>
          </a:ln>
        </p:spPr>
      </p:pic>
      <p:pic>
        <p:nvPicPr>
          <p:cNvPr id="3078" name="Picture 4"/>
          <p:cNvPicPr>
            <a:picLocks noChangeAspect="1" noChangeArrowheads="1"/>
          </p:cNvPicPr>
          <p:nvPr/>
        </p:nvPicPr>
        <p:blipFill>
          <a:blip r:embed="rId4" cstate="print"/>
          <a:srcRect/>
          <a:stretch>
            <a:fillRect/>
          </a:stretch>
        </p:blipFill>
        <p:spPr bwMode="auto">
          <a:xfrm>
            <a:off x="6656388" y="6192838"/>
            <a:ext cx="2446337" cy="6477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2000"/>
                                        <p:tgtEl>
                                          <p:spTgt spid="19"/>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fade">
                                      <p:cBhvr>
                                        <p:cTn id="11" dur="20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3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Afgeronde rechthoek 42"/>
          <p:cNvSpPr/>
          <p:nvPr/>
        </p:nvSpPr>
        <p:spPr>
          <a:xfrm>
            <a:off x="5872163" y="2085975"/>
            <a:ext cx="1214437" cy="1285875"/>
          </a:xfrm>
          <a:prstGeom prst="roundRect">
            <a:avLst/>
          </a:prstGeom>
          <a:solidFill>
            <a:srgbClr val="FF99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nl-NL"/>
          </a:p>
        </p:txBody>
      </p:sp>
      <p:sp>
        <p:nvSpPr>
          <p:cNvPr id="44" name="Afgeronde rechthoek 43"/>
          <p:cNvSpPr/>
          <p:nvPr/>
        </p:nvSpPr>
        <p:spPr>
          <a:xfrm>
            <a:off x="7729538" y="928688"/>
            <a:ext cx="1214437" cy="2428875"/>
          </a:xfrm>
          <a:prstGeom prst="round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nl-NL"/>
          </a:p>
        </p:txBody>
      </p:sp>
      <p:sp>
        <p:nvSpPr>
          <p:cNvPr id="40" name="Afgeronde rechthoek 39"/>
          <p:cNvSpPr/>
          <p:nvPr/>
        </p:nvSpPr>
        <p:spPr>
          <a:xfrm>
            <a:off x="2357438" y="3486150"/>
            <a:ext cx="1214437" cy="1285875"/>
          </a:xfrm>
          <a:prstGeom prst="roundRect">
            <a:avLst/>
          </a:prstGeom>
          <a:solidFill>
            <a:srgbClr val="FFFF00">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nl-NL"/>
          </a:p>
        </p:txBody>
      </p:sp>
      <p:sp>
        <p:nvSpPr>
          <p:cNvPr id="39" name="Afgeronde rechthoek 38"/>
          <p:cNvSpPr/>
          <p:nvPr/>
        </p:nvSpPr>
        <p:spPr>
          <a:xfrm>
            <a:off x="612775" y="3473450"/>
            <a:ext cx="1214438" cy="2428875"/>
          </a:xfrm>
          <a:prstGeom prst="roundRect">
            <a:avLst/>
          </a:prstGeom>
          <a:solidFill>
            <a:srgbClr val="FFFF00">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nl-NL"/>
          </a:p>
        </p:txBody>
      </p:sp>
      <p:cxnSp>
        <p:nvCxnSpPr>
          <p:cNvPr id="13" name="Rechte verbindingslijn 12"/>
          <p:cNvCxnSpPr/>
          <p:nvPr/>
        </p:nvCxnSpPr>
        <p:spPr>
          <a:xfrm>
            <a:off x="571500" y="3429000"/>
            <a:ext cx="8501063" cy="0"/>
          </a:xfrm>
          <a:prstGeom prst="line">
            <a:avLst/>
          </a:prstGeom>
          <a:ln w="38100">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sp>
        <p:nvSpPr>
          <p:cNvPr id="8" name="Afgeronde rechthoek 7"/>
          <p:cNvSpPr/>
          <p:nvPr/>
        </p:nvSpPr>
        <p:spPr>
          <a:xfrm rot="19556638">
            <a:off x="-366713" y="3482975"/>
            <a:ext cx="9912351" cy="73025"/>
          </a:xfrm>
          <a:prstGeom prst="round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cs typeface="Arial" charset="0"/>
            </a:endParaRPr>
          </a:p>
        </p:txBody>
      </p:sp>
      <p:sp>
        <p:nvSpPr>
          <p:cNvPr id="18" name="Tekstvak 17"/>
          <p:cNvSpPr txBox="1">
            <a:spLocks noChangeArrowheads="1"/>
          </p:cNvSpPr>
          <p:nvPr/>
        </p:nvSpPr>
        <p:spPr bwMode="auto">
          <a:xfrm rot="19471730">
            <a:off x="6480175" y="790575"/>
            <a:ext cx="2571750" cy="522288"/>
          </a:xfrm>
          <a:prstGeom prst="rect">
            <a:avLst/>
          </a:prstGeom>
          <a:noFill/>
          <a:ln w="9525">
            <a:noFill/>
            <a:miter lim="800000"/>
            <a:headEnd/>
            <a:tailEnd/>
          </a:ln>
        </p:spPr>
        <p:txBody>
          <a:bodyPr>
            <a:spAutoFit/>
          </a:bodyPr>
          <a:lstStyle/>
          <a:p>
            <a:pPr algn="ctr">
              <a:defRPr/>
            </a:pPr>
            <a:r>
              <a:rPr lang="nl-NL" sz="2800" dirty="0">
                <a:solidFill>
                  <a:schemeClr val="tx1">
                    <a:lumMod val="75000"/>
                    <a:lumOff val="25000"/>
                  </a:schemeClr>
                </a:solidFill>
                <a:latin typeface="Arial Black" pitchFamily="-112" charset="0"/>
              </a:rPr>
              <a:t>F L O W</a:t>
            </a:r>
          </a:p>
        </p:txBody>
      </p:sp>
      <p:sp>
        <p:nvSpPr>
          <p:cNvPr id="19" name="Tekstvak 18"/>
          <p:cNvSpPr txBox="1">
            <a:spLocks noChangeArrowheads="1"/>
          </p:cNvSpPr>
          <p:nvPr/>
        </p:nvSpPr>
        <p:spPr bwMode="auto">
          <a:xfrm>
            <a:off x="714375" y="115888"/>
            <a:ext cx="6357938" cy="1570037"/>
          </a:xfrm>
          <a:prstGeom prst="rect">
            <a:avLst/>
          </a:prstGeom>
          <a:noFill/>
          <a:ln w="9525">
            <a:noFill/>
            <a:miter lim="800000"/>
            <a:headEnd/>
            <a:tailEnd/>
          </a:ln>
        </p:spPr>
        <p:txBody>
          <a:bodyPr>
            <a:spAutoFit/>
          </a:bodyPr>
          <a:lstStyle/>
          <a:p>
            <a:pPr>
              <a:defRPr/>
            </a:pPr>
            <a:r>
              <a:rPr lang="nl-NL" sz="3200" dirty="0">
                <a:solidFill>
                  <a:schemeClr val="tx1">
                    <a:lumMod val="75000"/>
                    <a:lumOff val="25000"/>
                  </a:schemeClr>
                </a:solidFill>
                <a:latin typeface="Arial Black" pitchFamily="-112" charset="0"/>
              </a:rPr>
              <a:t>2. Het principe van </a:t>
            </a:r>
            <a:r>
              <a:rPr lang="nl-NL" sz="3200" dirty="0" err="1">
                <a:solidFill>
                  <a:schemeClr val="tx1">
                    <a:lumMod val="75000"/>
                    <a:lumOff val="25000"/>
                  </a:schemeClr>
                </a:solidFill>
                <a:latin typeface="Arial Black" pitchFamily="-112" charset="0"/>
              </a:rPr>
              <a:t>FlOW</a:t>
            </a:r>
            <a:endParaRPr lang="nl-NL" sz="3200" dirty="0">
              <a:solidFill>
                <a:schemeClr val="tx1">
                  <a:lumMod val="75000"/>
                  <a:lumOff val="25000"/>
                </a:schemeClr>
              </a:solidFill>
              <a:latin typeface="Arial Black" pitchFamily="-112" charset="0"/>
            </a:endParaRPr>
          </a:p>
          <a:p>
            <a:pPr>
              <a:defRPr/>
            </a:pPr>
            <a:endParaRPr lang="nl-NL" sz="3200" dirty="0">
              <a:solidFill>
                <a:schemeClr val="tx1">
                  <a:lumMod val="75000"/>
                  <a:lumOff val="25000"/>
                </a:schemeClr>
              </a:solidFill>
              <a:latin typeface="Arial Black" pitchFamily="-112" charset="0"/>
            </a:endParaRPr>
          </a:p>
          <a:p>
            <a:pPr>
              <a:defRPr/>
            </a:pPr>
            <a:r>
              <a:rPr lang="nl-NL" sz="3200" dirty="0">
                <a:solidFill>
                  <a:schemeClr val="tx1">
                    <a:lumMod val="75000"/>
                    <a:lumOff val="25000"/>
                  </a:schemeClr>
                </a:solidFill>
                <a:latin typeface="Arial Black" pitchFamily="-112" charset="0"/>
              </a:rPr>
              <a:t>Productiviteit…</a:t>
            </a:r>
          </a:p>
        </p:txBody>
      </p:sp>
      <p:sp>
        <p:nvSpPr>
          <p:cNvPr id="20" name="Tekstvak 19"/>
          <p:cNvSpPr txBox="1">
            <a:spLocks noChangeArrowheads="1"/>
          </p:cNvSpPr>
          <p:nvPr/>
        </p:nvSpPr>
        <p:spPr bwMode="auto">
          <a:xfrm>
            <a:off x="541338" y="4643438"/>
            <a:ext cx="1285875" cy="584200"/>
          </a:xfrm>
          <a:prstGeom prst="rect">
            <a:avLst/>
          </a:prstGeom>
          <a:noFill/>
          <a:ln w="9525">
            <a:noFill/>
            <a:miter lim="800000"/>
            <a:headEnd/>
            <a:tailEnd/>
          </a:ln>
        </p:spPr>
        <p:txBody>
          <a:bodyPr>
            <a:spAutoFit/>
          </a:bodyPr>
          <a:lstStyle/>
          <a:p>
            <a:pPr algn="ctr">
              <a:defRPr/>
            </a:pPr>
            <a:r>
              <a:rPr lang="nl-NL" sz="1600" dirty="0">
                <a:solidFill>
                  <a:schemeClr val="tx1">
                    <a:lumMod val="50000"/>
                    <a:lumOff val="50000"/>
                  </a:schemeClr>
                </a:solidFill>
                <a:latin typeface="Arial Black" pitchFamily="-112" charset="0"/>
              </a:rPr>
              <a:t>actieve tegenzin</a:t>
            </a:r>
          </a:p>
        </p:txBody>
      </p:sp>
      <p:cxnSp>
        <p:nvCxnSpPr>
          <p:cNvPr id="21" name="Rechte verbindingslijn 20"/>
          <p:cNvCxnSpPr/>
          <p:nvPr/>
        </p:nvCxnSpPr>
        <p:spPr>
          <a:xfrm rot="5400000" flipH="1" flipV="1">
            <a:off x="-2607469" y="3321844"/>
            <a:ext cx="6357938" cy="0"/>
          </a:xfrm>
          <a:prstGeom prst="line">
            <a:avLst/>
          </a:prstGeom>
          <a:ln w="38100">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sp>
        <p:nvSpPr>
          <p:cNvPr id="24" name="Tekstvak 23"/>
          <p:cNvSpPr txBox="1">
            <a:spLocks noChangeArrowheads="1"/>
          </p:cNvSpPr>
          <p:nvPr/>
        </p:nvSpPr>
        <p:spPr bwMode="auto">
          <a:xfrm>
            <a:off x="-71438" y="1928813"/>
            <a:ext cx="741363" cy="400050"/>
          </a:xfrm>
          <a:prstGeom prst="rect">
            <a:avLst/>
          </a:prstGeom>
          <a:noFill/>
          <a:ln w="9525">
            <a:noFill/>
            <a:miter lim="800000"/>
            <a:headEnd/>
            <a:tailEnd/>
          </a:ln>
        </p:spPr>
        <p:txBody>
          <a:bodyPr>
            <a:spAutoFit/>
          </a:bodyPr>
          <a:lstStyle/>
          <a:p>
            <a:pPr algn="ctr"/>
            <a:r>
              <a:rPr lang="nl-NL" sz="2000">
                <a:solidFill>
                  <a:schemeClr val="bg1"/>
                </a:solidFill>
                <a:latin typeface="Arial Black" pitchFamily="34" charset="0"/>
              </a:rPr>
              <a:t>+ 5</a:t>
            </a:r>
          </a:p>
        </p:txBody>
      </p:sp>
      <p:sp>
        <p:nvSpPr>
          <p:cNvPr id="26" name="Tekstvak 25"/>
          <p:cNvSpPr txBox="1">
            <a:spLocks noChangeArrowheads="1"/>
          </p:cNvSpPr>
          <p:nvPr/>
        </p:nvSpPr>
        <p:spPr bwMode="auto">
          <a:xfrm>
            <a:off x="-71438" y="4529138"/>
            <a:ext cx="741363" cy="400050"/>
          </a:xfrm>
          <a:prstGeom prst="rect">
            <a:avLst/>
          </a:prstGeom>
          <a:noFill/>
          <a:ln w="9525">
            <a:noFill/>
            <a:miter lim="800000"/>
            <a:headEnd/>
            <a:tailEnd/>
          </a:ln>
        </p:spPr>
        <p:txBody>
          <a:bodyPr>
            <a:spAutoFit/>
          </a:bodyPr>
          <a:lstStyle/>
          <a:p>
            <a:pPr algn="ctr"/>
            <a:r>
              <a:rPr lang="nl-NL" sz="2000">
                <a:solidFill>
                  <a:schemeClr val="bg1"/>
                </a:solidFill>
                <a:latin typeface="Arial Black" pitchFamily="34" charset="0"/>
              </a:rPr>
              <a:t>- 5</a:t>
            </a:r>
          </a:p>
        </p:txBody>
      </p:sp>
      <p:sp>
        <p:nvSpPr>
          <p:cNvPr id="27" name="Tekstvak 26"/>
          <p:cNvSpPr txBox="1">
            <a:spLocks noChangeArrowheads="1"/>
          </p:cNvSpPr>
          <p:nvPr/>
        </p:nvSpPr>
        <p:spPr bwMode="auto">
          <a:xfrm>
            <a:off x="-98425" y="5715000"/>
            <a:ext cx="741363" cy="400050"/>
          </a:xfrm>
          <a:prstGeom prst="rect">
            <a:avLst/>
          </a:prstGeom>
          <a:noFill/>
          <a:ln w="9525">
            <a:noFill/>
            <a:miter lim="800000"/>
            <a:headEnd/>
            <a:tailEnd/>
          </a:ln>
        </p:spPr>
        <p:txBody>
          <a:bodyPr>
            <a:spAutoFit/>
          </a:bodyPr>
          <a:lstStyle/>
          <a:p>
            <a:pPr algn="ctr"/>
            <a:r>
              <a:rPr lang="nl-NL" sz="2000">
                <a:solidFill>
                  <a:schemeClr val="bg1"/>
                </a:solidFill>
                <a:latin typeface="Arial Black" pitchFamily="34" charset="0"/>
              </a:rPr>
              <a:t>- 10</a:t>
            </a:r>
          </a:p>
        </p:txBody>
      </p:sp>
      <p:sp>
        <p:nvSpPr>
          <p:cNvPr id="28" name="Tekstvak 27"/>
          <p:cNvSpPr txBox="1">
            <a:spLocks noChangeArrowheads="1"/>
          </p:cNvSpPr>
          <p:nvPr/>
        </p:nvSpPr>
        <p:spPr bwMode="auto">
          <a:xfrm>
            <a:off x="-71438" y="671513"/>
            <a:ext cx="741363" cy="400050"/>
          </a:xfrm>
          <a:prstGeom prst="rect">
            <a:avLst/>
          </a:prstGeom>
          <a:noFill/>
          <a:ln w="9525">
            <a:noFill/>
            <a:miter lim="800000"/>
            <a:headEnd/>
            <a:tailEnd/>
          </a:ln>
        </p:spPr>
        <p:txBody>
          <a:bodyPr>
            <a:spAutoFit/>
          </a:bodyPr>
          <a:lstStyle/>
          <a:p>
            <a:pPr algn="ctr"/>
            <a:r>
              <a:rPr lang="nl-NL" sz="2000">
                <a:solidFill>
                  <a:schemeClr val="bg1"/>
                </a:solidFill>
                <a:latin typeface="Arial Black" pitchFamily="34" charset="0"/>
              </a:rPr>
              <a:t>+10</a:t>
            </a:r>
          </a:p>
        </p:txBody>
      </p:sp>
      <p:sp>
        <p:nvSpPr>
          <p:cNvPr id="29" name="Tekstvak 28"/>
          <p:cNvSpPr txBox="1">
            <a:spLocks noChangeArrowheads="1"/>
          </p:cNvSpPr>
          <p:nvPr/>
        </p:nvSpPr>
        <p:spPr bwMode="auto">
          <a:xfrm>
            <a:off x="2643188" y="5487988"/>
            <a:ext cx="6429375" cy="830262"/>
          </a:xfrm>
          <a:prstGeom prst="rect">
            <a:avLst/>
          </a:prstGeom>
          <a:noFill/>
          <a:ln w="9525">
            <a:noFill/>
            <a:miter lim="800000"/>
            <a:headEnd/>
            <a:tailEnd/>
          </a:ln>
        </p:spPr>
        <p:txBody>
          <a:bodyPr>
            <a:spAutoFit/>
          </a:bodyPr>
          <a:lstStyle/>
          <a:p>
            <a:pPr algn="ctr">
              <a:defRPr/>
            </a:pPr>
            <a:r>
              <a:rPr lang="nl-NL" sz="3200" dirty="0">
                <a:solidFill>
                  <a:schemeClr val="tx1">
                    <a:lumMod val="75000"/>
                    <a:lumOff val="25000"/>
                  </a:schemeClr>
                </a:solidFill>
                <a:latin typeface="Arial Black" pitchFamily="-112" charset="0"/>
              </a:rPr>
              <a:t>…onder invloed van FLOW</a:t>
            </a:r>
          </a:p>
          <a:p>
            <a:pPr algn="ctr">
              <a:defRPr/>
            </a:pPr>
            <a:r>
              <a:rPr lang="nl-NL" sz="1600" dirty="0">
                <a:solidFill>
                  <a:schemeClr val="tx1">
                    <a:lumMod val="75000"/>
                    <a:lumOff val="25000"/>
                  </a:schemeClr>
                </a:solidFill>
                <a:latin typeface="Arial Black" pitchFamily="-112" charset="0"/>
              </a:rPr>
              <a:t>Uitgedrukt als ‘positieve werkenergie’</a:t>
            </a:r>
            <a:endParaRPr lang="nl-NL" sz="1400" dirty="0">
              <a:solidFill>
                <a:schemeClr val="tx1">
                  <a:lumMod val="75000"/>
                  <a:lumOff val="25000"/>
                </a:schemeClr>
              </a:solidFill>
              <a:latin typeface="Arial Black" pitchFamily="-112" charset="0"/>
            </a:endParaRPr>
          </a:p>
        </p:txBody>
      </p:sp>
      <p:sp>
        <p:nvSpPr>
          <p:cNvPr id="30" name="Tekstvak 29"/>
          <p:cNvSpPr txBox="1">
            <a:spLocks noChangeArrowheads="1"/>
          </p:cNvSpPr>
          <p:nvPr/>
        </p:nvSpPr>
        <p:spPr bwMode="auto">
          <a:xfrm>
            <a:off x="-98425" y="3243263"/>
            <a:ext cx="741363" cy="400050"/>
          </a:xfrm>
          <a:prstGeom prst="rect">
            <a:avLst/>
          </a:prstGeom>
          <a:noFill/>
          <a:ln w="9525">
            <a:noFill/>
            <a:miter lim="800000"/>
            <a:headEnd/>
            <a:tailEnd/>
          </a:ln>
        </p:spPr>
        <p:txBody>
          <a:bodyPr>
            <a:spAutoFit/>
          </a:bodyPr>
          <a:lstStyle/>
          <a:p>
            <a:pPr algn="ctr"/>
            <a:r>
              <a:rPr lang="nl-NL" sz="2000">
                <a:solidFill>
                  <a:schemeClr val="bg1"/>
                </a:solidFill>
                <a:latin typeface="Arial Black" pitchFamily="34" charset="0"/>
              </a:rPr>
              <a:t>100</a:t>
            </a:r>
          </a:p>
        </p:txBody>
      </p:sp>
      <p:sp>
        <p:nvSpPr>
          <p:cNvPr id="9" name="Gelijkbenige driehoek 8"/>
          <p:cNvSpPr/>
          <p:nvPr/>
        </p:nvSpPr>
        <p:spPr>
          <a:xfrm rot="3281907">
            <a:off x="8587581" y="345282"/>
            <a:ext cx="500063" cy="571500"/>
          </a:xfrm>
          <a:prstGeom prs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nl-NL"/>
          </a:p>
        </p:txBody>
      </p:sp>
      <p:sp>
        <p:nvSpPr>
          <p:cNvPr id="33" name="Tekstvak 32"/>
          <p:cNvSpPr txBox="1">
            <a:spLocks noChangeArrowheads="1"/>
          </p:cNvSpPr>
          <p:nvPr/>
        </p:nvSpPr>
        <p:spPr bwMode="auto">
          <a:xfrm>
            <a:off x="5857875" y="2527300"/>
            <a:ext cx="1285875" cy="830263"/>
          </a:xfrm>
          <a:prstGeom prst="rect">
            <a:avLst/>
          </a:prstGeom>
          <a:noFill/>
          <a:ln w="9525">
            <a:noFill/>
            <a:miter lim="800000"/>
            <a:headEnd/>
            <a:tailEnd/>
          </a:ln>
        </p:spPr>
        <p:txBody>
          <a:bodyPr>
            <a:spAutoFit/>
          </a:bodyPr>
          <a:lstStyle/>
          <a:p>
            <a:pPr algn="ctr">
              <a:defRPr/>
            </a:pPr>
            <a:r>
              <a:rPr lang="nl-NL" sz="1600" dirty="0">
                <a:solidFill>
                  <a:schemeClr val="tx1">
                    <a:lumMod val="50000"/>
                    <a:lumOff val="50000"/>
                  </a:schemeClr>
                </a:solidFill>
                <a:latin typeface="Arial Black" pitchFamily="-112" charset="0"/>
              </a:rPr>
              <a:t>Positieve </a:t>
            </a:r>
            <a:r>
              <a:rPr lang="nl-NL" sz="1600" dirty="0" err="1">
                <a:solidFill>
                  <a:schemeClr val="tx1">
                    <a:lumMod val="50000"/>
                    <a:lumOff val="50000"/>
                  </a:schemeClr>
                </a:solidFill>
                <a:latin typeface="Arial Black" pitchFamily="-112" charset="0"/>
              </a:rPr>
              <a:t>werk-energie</a:t>
            </a:r>
            <a:endParaRPr lang="nl-NL" sz="1600" dirty="0">
              <a:solidFill>
                <a:schemeClr val="tx1">
                  <a:lumMod val="50000"/>
                  <a:lumOff val="50000"/>
                </a:schemeClr>
              </a:solidFill>
              <a:latin typeface="Arial Black" pitchFamily="-112" charset="0"/>
            </a:endParaRPr>
          </a:p>
        </p:txBody>
      </p:sp>
      <p:sp>
        <p:nvSpPr>
          <p:cNvPr id="34" name="Tekstvak 33"/>
          <p:cNvSpPr txBox="1">
            <a:spLocks noChangeArrowheads="1"/>
          </p:cNvSpPr>
          <p:nvPr/>
        </p:nvSpPr>
        <p:spPr bwMode="auto">
          <a:xfrm>
            <a:off x="7643813" y="1500188"/>
            <a:ext cx="1285875" cy="1077912"/>
          </a:xfrm>
          <a:prstGeom prst="rect">
            <a:avLst/>
          </a:prstGeom>
          <a:noFill/>
          <a:ln w="9525">
            <a:noFill/>
            <a:miter lim="800000"/>
            <a:headEnd/>
            <a:tailEnd/>
          </a:ln>
        </p:spPr>
        <p:txBody>
          <a:bodyPr>
            <a:spAutoFit/>
          </a:bodyPr>
          <a:lstStyle/>
          <a:p>
            <a:pPr algn="ctr">
              <a:defRPr/>
            </a:pPr>
            <a:r>
              <a:rPr lang="nl-NL" sz="1600" dirty="0">
                <a:solidFill>
                  <a:schemeClr val="tx1">
                    <a:lumMod val="50000"/>
                    <a:lumOff val="50000"/>
                  </a:schemeClr>
                </a:solidFill>
                <a:latin typeface="Arial Black" pitchFamily="-112" charset="0"/>
              </a:rPr>
              <a:t>Boven zichzelf getild worden</a:t>
            </a:r>
          </a:p>
        </p:txBody>
      </p:sp>
      <p:sp>
        <p:nvSpPr>
          <p:cNvPr id="25" name="Afgeronde rechthoek 24"/>
          <p:cNvSpPr/>
          <p:nvPr/>
        </p:nvSpPr>
        <p:spPr>
          <a:xfrm>
            <a:off x="4003675" y="3286125"/>
            <a:ext cx="1428750" cy="285750"/>
          </a:xfrm>
          <a:prstGeom prst="roundRect">
            <a:avLst/>
          </a:prstGeom>
          <a:solidFill>
            <a:srgbClr val="F0C32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nl-NL"/>
          </a:p>
        </p:txBody>
      </p:sp>
      <p:sp>
        <p:nvSpPr>
          <p:cNvPr id="32" name="Tekstvak 31"/>
          <p:cNvSpPr txBox="1">
            <a:spLocks noChangeArrowheads="1"/>
          </p:cNvSpPr>
          <p:nvPr/>
        </p:nvSpPr>
        <p:spPr bwMode="auto">
          <a:xfrm>
            <a:off x="4000500" y="3259138"/>
            <a:ext cx="1428750" cy="369887"/>
          </a:xfrm>
          <a:prstGeom prst="rect">
            <a:avLst/>
          </a:prstGeom>
          <a:noFill/>
          <a:ln w="9525">
            <a:noFill/>
            <a:miter lim="800000"/>
            <a:headEnd/>
            <a:tailEnd/>
          </a:ln>
        </p:spPr>
        <p:txBody>
          <a:bodyPr>
            <a:spAutoFit/>
          </a:bodyPr>
          <a:lstStyle/>
          <a:p>
            <a:pPr algn="ctr">
              <a:defRPr/>
            </a:pPr>
            <a:r>
              <a:rPr lang="nl-NL" dirty="0">
                <a:solidFill>
                  <a:schemeClr val="tx1">
                    <a:lumMod val="50000"/>
                    <a:lumOff val="50000"/>
                  </a:schemeClr>
                </a:solidFill>
                <a:latin typeface="Arial Black" pitchFamily="-112" charset="0"/>
              </a:rPr>
              <a:t>Balans</a:t>
            </a:r>
          </a:p>
        </p:txBody>
      </p:sp>
      <p:sp>
        <p:nvSpPr>
          <p:cNvPr id="35" name="Tekstvak 34"/>
          <p:cNvSpPr txBox="1">
            <a:spLocks noChangeArrowheads="1"/>
          </p:cNvSpPr>
          <p:nvPr/>
        </p:nvSpPr>
        <p:spPr bwMode="auto">
          <a:xfrm>
            <a:off x="2268538" y="3573463"/>
            <a:ext cx="1366837" cy="830262"/>
          </a:xfrm>
          <a:prstGeom prst="rect">
            <a:avLst/>
          </a:prstGeom>
          <a:noFill/>
          <a:ln w="9525">
            <a:noFill/>
            <a:miter lim="800000"/>
            <a:headEnd/>
            <a:tailEnd/>
          </a:ln>
        </p:spPr>
        <p:txBody>
          <a:bodyPr>
            <a:spAutoFit/>
          </a:bodyPr>
          <a:lstStyle/>
          <a:p>
            <a:pPr algn="ctr">
              <a:defRPr/>
            </a:pPr>
            <a:r>
              <a:rPr lang="nl-NL" sz="1600" dirty="0">
                <a:solidFill>
                  <a:schemeClr val="tx1">
                    <a:lumMod val="50000"/>
                    <a:lumOff val="50000"/>
                  </a:schemeClr>
                </a:solidFill>
                <a:latin typeface="Arial Black" pitchFamily="-112" charset="0"/>
              </a:rPr>
              <a:t>Negatieve </a:t>
            </a:r>
            <a:r>
              <a:rPr lang="nl-NL" sz="1600" dirty="0" err="1">
                <a:solidFill>
                  <a:schemeClr val="tx1">
                    <a:lumMod val="50000"/>
                    <a:lumOff val="50000"/>
                  </a:schemeClr>
                </a:solidFill>
                <a:latin typeface="Arial Black" pitchFamily="-112" charset="0"/>
              </a:rPr>
              <a:t>werk-energie</a:t>
            </a:r>
            <a:endParaRPr lang="nl-NL" sz="1600" dirty="0">
              <a:solidFill>
                <a:schemeClr val="tx1">
                  <a:lumMod val="50000"/>
                  <a:lumOff val="50000"/>
                </a:schemeClr>
              </a:solidFill>
              <a:latin typeface="Arial Black" pitchFamily="-112"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2000"/>
                                        <p:tgtEl>
                                          <p:spTgt spid="18"/>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fade">
                                      <p:cBhvr>
                                        <p:cTn id="11" dur="2000"/>
                                        <p:tgtEl>
                                          <p:spTgt spid="19"/>
                                        </p:tgtEl>
                                      </p:cBhvr>
                                    </p:animEffect>
                                  </p:childTnLst>
                                </p:cTn>
                              </p:par>
                            </p:childTnLst>
                          </p:cTn>
                        </p:par>
                        <p:par>
                          <p:cTn id="12" fill="hold">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2000"/>
                                        <p:tgtEl>
                                          <p:spTgt spid="20"/>
                                        </p:tgtEl>
                                      </p:cBhvr>
                                    </p:animEffect>
                                  </p:childTnLst>
                                </p:cTn>
                              </p:par>
                            </p:childTnLst>
                          </p:cTn>
                        </p:par>
                        <p:par>
                          <p:cTn id="16" fill="hold">
                            <p:stCondLst>
                              <p:cond delay="6000"/>
                            </p:stCondLst>
                            <p:childTnLst>
                              <p:par>
                                <p:cTn id="17" presetID="10" presetClass="entr" presetSubtype="0" fill="hold" grpId="0" nodeType="after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2000"/>
                                        <p:tgtEl>
                                          <p:spTgt spid="24"/>
                                        </p:tgtEl>
                                      </p:cBhvr>
                                    </p:animEffect>
                                  </p:childTnLst>
                                </p:cTn>
                              </p:par>
                            </p:childTnLst>
                          </p:cTn>
                        </p:par>
                        <p:par>
                          <p:cTn id="20" fill="hold">
                            <p:stCondLst>
                              <p:cond delay="8000"/>
                            </p:stCondLst>
                            <p:childTnLst>
                              <p:par>
                                <p:cTn id="21" presetID="10" presetClass="entr" presetSubtype="0"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fade">
                                      <p:cBhvr>
                                        <p:cTn id="23" dur="2000"/>
                                        <p:tgtEl>
                                          <p:spTgt spid="26"/>
                                        </p:tgtEl>
                                      </p:cBhvr>
                                    </p:animEffect>
                                  </p:childTnLst>
                                </p:cTn>
                              </p:par>
                            </p:childTnLst>
                          </p:cTn>
                        </p:par>
                        <p:par>
                          <p:cTn id="24" fill="hold">
                            <p:stCondLst>
                              <p:cond delay="10000"/>
                            </p:stCondLst>
                            <p:childTnLst>
                              <p:par>
                                <p:cTn id="25" presetID="10" presetClass="entr" presetSubtype="0" fill="hold" grpId="0" nodeType="after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fade">
                                      <p:cBhvr>
                                        <p:cTn id="27" dur="2000"/>
                                        <p:tgtEl>
                                          <p:spTgt spid="27"/>
                                        </p:tgtEl>
                                      </p:cBhvr>
                                    </p:animEffect>
                                  </p:childTnLst>
                                </p:cTn>
                              </p:par>
                            </p:childTnLst>
                          </p:cTn>
                        </p:par>
                        <p:par>
                          <p:cTn id="28" fill="hold">
                            <p:stCondLst>
                              <p:cond delay="12000"/>
                            </p:stCondLst>
                            <p:childTnLst>
                              <p:par>
                                <p:cTn id="29" presetID="10" presetClass="entr" presetSubtype="0" fill="hold" grpId="0" nodeType="afterEffect">
                                  <p:stCondLst>
                                    <p:cond delay="0"/>
                                  </p:stCondLst>
                                  <p:childTnLst>
                                    <p:set>
                                      <p:cBhvr>
                                        <p:cTn id="30" dur="1" fill="hold">
                                          <p:stCondLst>
                                            <p:cond delay="0"/>
                                          </p:stCondLst>
                                        </p:cTn>
                                        <p:tgtEl>
                                          <p:spTgt spid="28"/>
                                        </p:tgtEl>
                                        <p:attrNameLst>
                                          <p:attrName>style.visibility</p:attrName>
                                        </p:attrNameLst>
                                      </p:cBhvr>
                                      <p:to>
                                        <p:strVal val="visible"/>
                                      </p:to>
                                    </p:set>
                                    <p:animEffect transition="in" filter="fade">
                                      <p:cBhvr>
                                        <p:cTn id="31" dur="2000"/>
                                        <p:tgtEl>
                                          <p:spTgt spid="28"/>
                                        </p:tgtEl>
                                      </p:cBhvr>
                                    </p:animEffect>
                                  </p:childTnLst>
                                </p:cTn>
                              </p:par>
                            </p:childTnLst>
                          </p:cTn>
                        </p:par>
                        <p:par>
                          <p:cTn id="32" fill="hold">
                            <p:stCondLst>
                              <p:cond delay="14000"/>
                            </p:stCondLst>
                            <p:childTnLst>
                              <p:par>
                                <p:cTn id="33" presetID="10" presetClass="entr" presetSubtype="0" fill="hold" grpId="0" nodeType="afterEffect">
                                  <p:stCondLst>
                                    <p:cond delay="0"/>
                                  </p:stCondLst>
                                  <p:childTnLst>
                                    <p:set>
                                      <p:cBhvr>
                                        <p:cTn id="34" dur="1" fill="hold">
                                          <p:stCondLst>
                                            <p:cond delay="0"/>
                                          </p:stCondLst>
                                        </p:cTn>
                                        <p:tgtEl>
                                          <p:spTgt spid="29"/>
                                        </p:tgtEl>
                                        <p:attrNameLst>
                                          <p:attrName>style.visibility</p:attrName>
                                        </p:attrNameLst>
                                      </p:cBhvr>
                                      <p:to>
                                        <p:strVal val="visible"/>
                                      </p:to>
                                    </p:set>
                                    <p:animEffect transition="in" filter="fade">
                                      <p:cBhvr>
                                        <p:cTn id="35" dur="2000"/>
                                        <p:tgtEl>
                                          <p:spTgt spid="29"/>
                                        </p:tgtEl>
                                      </p:cBhvr>
                                    </p:animEffect>
                                  </p:childTnLst>
                                </p:cTn>
                              </p:par>
                            </p:childTnLst>
                          </p:cTn>
                        </p:par>
                        <p:par>
                          <p:cTn id="36" fill="hold">
                            <p:stCondLst>
                              <p:cond delay="16000"/>
                            </p:stCondLst>
                            <p:childTnLst>
                              <p:par>
                                <p:cTn id="37" presetID="10" presetClass="entr" presetSubtype="0" fill="hold" grpId="0" nodeType="afterEffect">
                                  <p:stCondLst>
                                    <p:cond delay="0"/>
                                  </p:stCondLst>
                                  <p:childTnLst>
                                    <p:set>
                                      <p:cBhvr>
                                        <p:cTn id="38" dur="1" fill="hold">
                                          <p:stCondLst>
                                            <p:cond delay="0"/>
                                          </p:stCondLst>
                                        </p:cTn>
                                        <p:tgtEl>
                                          <p:spTgt spid="30"/>
                                        </p:tgtEl>
                                        <p:attrNameLst>
                                          <p:attrName>style.visibility</p:attrName>
                                        </p:attrNameLst>
                                      </p:cBhvr>
                                      <p:to>
                                        <p:strVal val="visible"/>
                                      </p:to>
                                    </p:set>
                                    <p:animEffect transition="in" filter="fade">
                                      <p:cBhvr>
                                        <p:cTn id="39" dur="2000"/>
                                        <p:tgtEl>
                                          <p:spTgt spid="30"/>
                                        </p:tgtEl>
                                      </p:cBhvr>
                                    </p:animEffect>
                                  </p:childTnLst>
                                </p:cTn>
                              </p:par>
                            </p:childTnLst>
                          </p:cTn>
                        </p:par>
                        <p:par>
                          <p:cTn id="40" fill="hold">
                            <p:stCondLst>
                              <p:cond delay="18000"/>
                            </p:stCondLst>
                            <p:childTnLst>
                              <p:par>
                                <p:cTn id="41" presetID="10" presetClass="entr" presetSubtype="0" fill="hold" grpId="0" nodeType="afterEffect">
                                  <p:stCondLst>
                                    <p:cond delay="0"/>
                                  </p:stCondLst>
                                  <p:childTnLst>
                                    <p:set>
                                      <p:cBhvr>
                                        <p:cTn id="42" dur="1" fill="hold">
                                          <p:stCondLst>
                                            <p:cond delay="0"/>
                                          </p:stCondLst>
                                        </p:cTn>
                                        <p:tgtEl>
                                          <p:spTgt spid="32"/>
                                        </p:tgtEl>
                                        <p:attrNameLst>
                                          <p:attrName>style.visibility</p:attrName>
                                        </p:attrNameLst>
                                      </p:cBhvr>
                                      <p:to>
                                        <p:strVal val="visible"/>
                                      </p:to>
                                    </p:set>
                                    <p:animEffect transition="in" filter="fade">
                                      <p:cBhvr>
                                        <p:cTn id="43" dur="2000"/>
                                        <p:tgtEl>
                                          <p:spTgt spid="32"/>
                                        </p:tgtEl>
                                      </p:cBhvr>
                                    </p:animEffect>
                                  </p:childTnLst>
                                </p:cTn>
                              </p:par>
                            </p:childTnLst>
                          </p:cTn>
                        </p:par>
                        <p:par>
                          <p:cTn id="44" fill="hold">
                            <p:stCondLst>
                              <p:cond delay="20000"/>
                            </p:stCondLst>
                            <p:childTnLst>
                              <p:par>
                                <p:cTn id="45" presetID="10" presetClass="entr" presetSubtype="0" fill="hold" grpId="0" nodeType="afterEffect">
                                  <p:stCondLst>
                                    <p:cond delay="0"/>
                                  </p:stCondLst>
                                  <p:childTnLst>
                                    <p:set>
                                      <p:cBhvr>
                                        <p:cTn id="46" dur="1" fill="hold">
                                          <p:stCondLst>
                                            <p:cond delay="0"/>
                                          </p:stCondLst>
                                        </p:cTn>
                                        <p:tgtEl>
                                          <p:spTgt spid="33"/>
                                        </p:tgtEl>
                                        <p:attrNameLst>
                                          <p:attrName>style.visibility</p:attrName>
                                        </p:attrNameLst>
                                      </p:cBhvr>
                                      <p:to>
                                        <p:strVal val="visible"/>
                                      </p:to>
                                    </p:set>
                                    <p:animEffect transition="in" filter="fade">
                                      <p:cBhvr>
                                        <p:cTn id="47" dur="2000"/>
                                        <p:tgtEl>
                                          <p:spTgt spid="33"/>
                                        </p:tgtEl>
                                      </p:cBhvr>
                                    </p:animEffect>
                                  </p:childTnLst>
                                </p:cTn>
                              </p:par>
                            </p:childTnLst>
                          </p:cTn>
                        </p:par>
                        <p:par>
                          <p:cTn id="48" fill="hold">
                            <p:stCondLst>
                              <p:cond delay="22000"/>
                            </p:stCondLst>
                            <p:childTnLst>
                              <p:par>
                                <p:cTn id="49" presetID="10" presetClass="entr" presetSubtype="0" fill="hold" grpId="0" nodeType="afterEffect">
                                  <p:stCondLst>
                                    <p:cond delay="0"/>
                                  </p:stCondLst>
                                  <p:childTnLst>
                                    <p:set>
                                      <p:cBhvr>
                                        <p:cTn id="50" dur="1" fill="hold">
                                          <p:stCondLst>
                                            <p:cond delay="0"/>
                                          </p:stCondLst>
                                        </p:cTn>
                                        <p:tgtEl>
                                          <p:spTgt spid="34"/>
                                        </p:tgtEl>
                                        <p:attrNameLst>
                                          <p:attrName>style.visibility</p:attrName>
                                        </p:attrNameLst>
                                      </p:cBhvr>
                                      <p:to>
                                        <p:strVal val="visible"/>
                                      </p:to>
                                    </p:set>
                                    <p:animEffect transition="in" filter="fade">
                                      <p:cBhvr>
                                        <p:cTn id="51" dur="2000"/>
                                        <p:tgtEl>
                                          <p:spTgt spid="34"/>
                                        </p:tgtEl>
                                      </p:cBhvr>
                                    </p:animEffect>
                                  </p:childTnLst>
                                </p:cTn>
                              </p:par>
                            </p:childTnLst>
                          </p:cTn>
                        </p:par>
                        <p:par>
                          <p:cTn id="52" fill="hold">
                            <p:stCondLst>
                              <p:cond delay="24000"/>
                            </p:stCondLst>
                            <p:childTnLst>
                              <p:par>
                                <p:cTn id="53" presetID="10" presetClass="entr" presetSubtype="0" fill="hold" grpId="0" nodeType="afterEffect">
                                  <p:stCondLst>
                                    <p:cond delay="0"/>
                                  </p:stCondLst>
                                  <p:childTnLst>
                                    <p:set>
                                      <p:cBhvr>
                                        <p:cTn id="54" dur="1" fill="hold">
                                          <p:stCondLst>
                                            <p:cond delay="0"/>
                                          </p:stCondLst>
                                        </p:cTn>
                                        <p:tgtEl>
                                          <p:spTgt spid="35"/>
                                        </p:tgtEl>
                                        <p:attrNameLst>
                                          <p:attrName>style.visibility</p:attrName>
                                        </p:attrNameLst>
                                      </p:cBhvr>
                                      <p:to>
                                        <p:strVal val="visible"/>
                                      </p:to>
                                    </p:set>
                                    <p:animEffect transition="in" filter="fade">
                                      <p:cBhvr>
                                        <p:cTn id="55" dur="20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4" grpId="0"/>
      <p:bldP spid="26" grpId="0"/>
      <p:bldP spid="27" grpId="0"/>
      <p:bldP spid="28" grpId="0"/>
      <p:bldP spid="29" grpId="0"/>
      <p:bldP spid="30" grpId="0"/>
      <p:bldP spid="33" grpId="0"/>
      <p:bldP spid="34" grpId="0"/>
      <p:bldP spid="32" grpId="0"/>
      <p:bldP spid="3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al 4"/>
          <p:cNvSpPr/>
          <p:nvPr/>
        </p:nvSpPr>
        <p:spPr>
          <a:xfrm>
            <a:off x="3227388" y="2571750"/>
            <a:ext cx="2643187" cy="2643188"/>
          </a:xfrm>
          <a:prstGeom prst="ellipse">
            <a:avLst/>
          </a:prstGeom>
          <a:solidFill>
            <a:srgbClr val="FF9900">
              <a:alpha val="60000"/>
            </a:srgbClr>
          </a:solidFill>
          <a:ln w="38100">
            <a:solidFill>
              <a:srgbClr val="D61D1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solidFill>
                <a:srgbClr val="FFFFFF"/>
              </a:solidFill>
              <a:cs typeface="Arial" charset="0"/>
            </a:endParaRPr>
          </a:p>
        </p:txBody>
      </p:sp>
      <p:sp>
        <p:nvSpPr>
          <p:cNvPr id="13315" name="Tekstvak 10"/>
          <p:cNvSpPr txBox="1">
            <a:spLocks noChangeArrowheads="1"/>
          </p:cNvSpPr>
          <p:nvPr/>
        </p:nvSpPr>
        <p:spPr bwMode="auto">
          <a:xfrm rot="2611934">
            <a:off x="1139825" y="3357563"/>
            <a:ext cx="6873875" cy="1139825"/>
          </a:xfrm>
          <a:prstGeom prst="rect">
            <a:avLst/>
          </a:prstGeom>
          <a:solidFill>
            <a:srgbClr val="FFFF00">
              <a:alpha val="59999"/>
            </a:srgbClr>
          </a:solidFill>
          <a:ln w="9525">
            <a:noFill/>
            <a:miter lim="800000"/>
            <a:headEnd/>
            <a:tailEnd/>
          </a:ln>
        </p:spPr>
        <p:txBody>
          <a:bodyPr>
            <a:spAutoFit/>
          </a:bodyPr>
          <a:lstStyle/>
          <a:p>
            <a:pPr algn="ctr"/>
            <a:endParaRPr lang="nl-NL" sz="2000">
              <a:solidFill>
                <a:schemeClr val="bg1"/>
              </a:solidFill>
              <a:latin typeface="Arial Black" pitchFamily="34" charset="0"/>
            </a:endParaRPr>
          </a:p>
          <a:p>
            <a:pPr algn="ctr"/>
            <a:r>
              <a:rPr lang="nl-NL" sz="2800">
                <a:solidFill>
                  <a:schemeClr val="bg1"/>
                </a:solidFill>
                <a:latin typeface="Arial Black" pitchFamily="34" charset="0"/>
              </a:rPr>
              <a:t>Geen flow</a:t>
            </a:r>
          </a:p>
          <a:p>
            <a:pPr algn="ctr"/>
            <a:endParaRPr lang="nl-NL" sz="2000">
              <a:solidFill>
                <a:schemeClr val="bg1"/>
              </a:solidFill>
              <a:latin typeface="Arial Black" pitchFamily="34" charset="0"/>
            </a:endParaRPr>
          </a:p>
        </p:txBody>
      </p:sp>
      <p:sp>
        <p:nvSpPr>
          <p:cNvPr id="7" name="Afgeronde rechthoek 6"/>
          <p:cNvSpPr/>
          <p:nvPr/>
        </p:nvSpPr>
        <p:spPr>
          <a:xfrm>
            <a:off x="142875" y="1428750"/>
            <a:ext cx="2928938" cy="1000125"/>
          </a:xfrm>
          <a:prstGeom prst="roundRect">
            <a:avLst/>
          </a:prstGeom>
          <a:solidFill>
            <a:schemeClr val="bg2">
              <a:lumMod val="90000"/>
              <a:alpha val="8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solidFill>
                <a:srgbClr val="FFFFFF"/>
              </a:solidFill>
              <a:cs typeface="Arial" charset="0"/>
            </a:endParaRPr>
          </a:p>
        </p:txBody>
      </p:sp>
      <p:sp>
        <p:nvSpPr>
          <p:cNvPr id="13317" name="Tekstvak 10"/>
          <p:cNvSpPr txBox="1">
            <a:spLocks noChangeArrowheads="1"/>
          </p:cNvSpPr>
          <p:nvPr/>
        </p:nvSpPr>
        <p:spPr bwMode="auto">
          <a:xfrm>
            <a:off x="71438" y="1428750"/>
            <a:ext cx="3071812" cy="954088"/>
          </a:xfrm>
          <a:prstGeom prst="rect">
            <a:avLst/>
          </a:prstGeom>
          <a:noFill/>
          <a:ln w="9525">
            <a:noFill/>
            <a:miter lim="800000"/>
            <a:headEnd/>
            <a:tailEnd/>
          </a:ln>
        </p:spPr>
        <p:txBody>
          <a:bodyPr>
            <a:spAutoFit/>
          </a:bodyPr>
          <a:lstStyle/>
          <a:p>
            <a:pPr algn="ctr"/>
            <a:r>
              <a:rPr lang="nl-NL" sz="2000">
                <a:latin typeface="Arial Black" pitchFamily="34" charset="0"/>
              </a:rPr>
              <a:t>Energievreters</a:t>
            </a:r>
          </a:p>
          <a:p>
            <a:pPr algn="ctr"/>
            <a:r>
              <a:rPr lang="nl-NL" sz="1200">
                <a:latin typeface="Arial Black" pitchFamily="34" charset="0"/>
              </a:rPr>
              <a:t>In de samenwerking, organisatie van werk, taken, materialen, gebouw,  persoonlijke effectiviteit</a:t>
            </a:r>
            <a:endParaRPr lang="nl-NL" sz="1100">
              <a:latin typeface="Arial Black" pitchFamily="34" charset="0"/>
            </a:endParaRPr>
          </a:p>
        </p:txBody>
      </p:sp>
      <p:sp>
        <p:nvSpPr>
          <p:cNvPr id="9" name="Afgeronde rechthoek 8"/>
          <p:cNvSpPr/>
          <p:nvPr/>
        </p:nvSpPr>
        <p:spPr>
          <a:xfrm>
            <a:off x="5929313" y="5572125"/>
            <a:ext cx="2928937" cy="1000125"/>
          </a:xfrm>
          <a:prstGeom prst="roundRect">
            <a:avLst/>
          </a:prstGeom>
          <a:solidFill>
            <a:schemeClr val="bg2">
              <a:lumMod val="90000"/>
              <a:alpha val="8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solidFill>
                <a:srgbClr val="FFFFFF"/>
              </a:solidFill>
              <a:cs typeface="Arial" charset="0"/>
            </a:endParaRPr>
          </a:p>
        </p:txBody>
      </p:sp>
      <p:sp>
        <p:nvSpPr>
          <p:cNvPr id="10" name="Tekstvak 10"/>
          <p:cNvSpPr txBox="1">
            <a:spLocks noChangeArrowheads="1"/>
          </p:cNvSpPr>
          <p:nvPr/>
        </p:nvSpPr>
        <p:spPr bwMode="auto">
          <a:xfrm>
            <a:off x="142875" y="2500313"/>
            <a:ext cx="3000375" cy="2554287"/>
          </a:xfrm>
          <a:prstGeom prst="rect">
            <a:avLst/>
          </a:prstGeom>
          <a:noFill/>
          <a:ln w="9525">
            <a:noFill/>
            <a:miter lim="800000"/>
            <a:headEnd/>
            <a:tailEnd/>
          </a:ln>
        </p:spPr>
        <p:txBody>
          <a:bodyPr>
            <a:spAutoFit/>
          </a:bodyPr>
          <a:lstStyle/>
          <a:p>
            <a:pPr algn="ctr">
              <a:defRPr/>
            </a:pPr>
            <a:r>
              <a:rPr lang="nl-NL" sz="2000" dirty="0">
                <a:solidFill>
                  <a:schemeClr val="tx1">
                    <a:lumMod val="75000"/>
                    <a:lumOff val="25000"/>
                  </a:schemeClr>
                </a:solidFill>
                <a:latin typeface="Calibri" pitchFamily="34" charset="0"/>
              </a:rPr>
              <a:t>geen grip op de eigen situatie, werkdruk, lastige omgang met leerlingen en ouders, rolconflicten, niet goed functionerende computers, slechte roosters,  geluidsoverlast,  etc.</a:t>
            </a:r>
            <a:endParaRPr lang="nl-NL" sz="2000" dirty="0">
              <a:solidFill>
                <a:schemeClr val="tx1">
                  <a:lumMod val="75000"/>
                  <a:lumOff val="25000"/>
                </a:schemeClr>
              </a:solidFill>
              <a:latin typeface="Arial Black" pitchFamily="34" charset="0"/>
            </a:endParaRPr>
          </a:p>
        </p:txBody>
      </p:sp>
      <p:sp>
        <p:nvSpPr>
          <p:cNvPr id="11" name="Tekstvak 11"/>
          <p:cNvSpPr txBox="1">
            <a:spLocks noChangeArrowheads="1"/>
          </p:cNvSpPr>
          <p:nvPr/>
        </p:nvSpPr>
        <p:spPr bwMode="auto">
          <a:xfrm>
            <a:off x="5929313" y="2349500"/>
            <a:ext cx="3000375" cy="3170238"/>
          </a:xfrm>
          <a:prstGeom prst="rect">
            <a:avLst/>
          </a:prstGeom>
          <a:noFill/>
          <a:ln w="9525">
            <a:noFill/>
            <a:miter lim="800000"/>
            <a:headEnd/>
            <a:tailEnd/>
          </a:ln>
        </p:spPr>
        <p:txBody>
          <a:bodyPr>
            <a:spAutoFit/>
          </a:bodyPr>
          <a:lstStyle/>
          <a:p>
            <a:pPr algn="ctr">
              <a:defRPr/>
            </a:pPr>
            <a:r>
              <a:rPr lang="nl-NL" sz="2000" dirty="0">
                <a:solidFill>
                  <a:schemeClr val="tx1">
                    <a:lumMod val="75000"/>
                    <a:lumOff val="25000"/>
                  </a:schemeClr>
                </a:solidFill>
                <a:latin typeface="Calibri" pitchFamily="34" charset="0"/>
              </a:rPr>
              <a:t>loopbaanmogelijkheden, sociale steun, resultaten, coaching door  collega’s, leidinggevenden, goede teamsfeer, duidelijkheid in verwachtingen, autonomie, betrokkenheid bij besluitvorming, feedback op functioneren, etc. </a:t>
            </a:r>
            <a:endParaRPr lang="nl-NL" sz="2000" dirty="0">
              <a:solidFill>
                <a:schemeClr val="tx1">
                  <a:lumMod val="75000"/>
                  <a:lumOff val="25000"/>
                </a:schemeClr>
              </a:solidFill>
              <a:latin typeface="Arial Black" pitchFamily="34" charset="0"/>
            </a:endParaRPr>
          </a:p>
        </p:txBody>
      </p:sp>
      <p:sp>
        <p:nvSpPr>
          <p:cNvPr id="13321" name="Tekstvak 10"/>
          <p:cNvSpPr txBox="1">
            <a:spLocks noChangeArrowheads="1"/>
          </p:cNvSpPr>
          <p:nvPr/>
        </p:nvSpPr>
        <p:spPr bwMode="auto">
          <a:xfrm>
            <a:off x="214313" y="46038"/>
            <a:ext cx="8643937" cy="954087"/>
          </a:xfrm>
          <a:prstGeom prst="rect">
            <a:avLst/>
          </a:prstGeom>
          <a:noFill/>
          <a:ln w="9525">
            <a:noFill/>
            <a:miter lim="800000"/>
            <a:headEnd/>
            <a:tailEnd/>
          </a:ln>
        </p:spPr>
        <p:txBody>
          <a:bodyPr>
            <a:spAutoFit/>
          </a:bodyPr>
          <a:lstStyle/>
          <a:p>
            <a:pPr algn="ctr"/>
            <a:r>
              <a:rPr lang="nl-NL" sz="2800">
                <a:solidFill>
                  <a:srgbClr val="E68F1A"/>
                </a:solidFill>
                <a:latin typeface="Arial Black" pitchFamily="34" charset="0"/>
              </a:rPr>
              <a:t>Geen kans op flow door disbalans energievreters en –gevers: </a:t>
            </a:r>
            <a:r>
              <a:rPr lang="nl-NL" sz="2400">
                <a:solidFill>
                  <a:srgbClr val="E68F1A"/>
                </a:solidFill>
                <a:latin typeface="Arial Black" pitchFamily="34" charset="0"/>
              </a:rPr>
              <a:t>lage productiviteit</a:t>
            </a:r>
          </a:p>
        </p:txBody>
      </p:sp>
      <p:sp>
        <p:nvSpPr>
          <p:cNvPr id="13322" name="Tekstvak 10"/>
          <p:cNvSpPr txBox="1">
            <a:spLocks noChangeArrowheads="1"/>
          </p:cNvSpPr>
          <p:nvPr/>
        </p:nvSpPr>
        <p:spPr bwMode="auto">
          <a:xfrm>
            <a:off x="5846763" y="5583238"/>
            <a:ext cx="3071812" cy="954087"/>
          </a:xfrm>
          <a:prstGeom prst="rect">
            <a:avLst/>
          </a:prstGeom>
          <a:noFill/>
          <a:ln w="9525">
            <a:noFill/>
            <a:miter lim="800000"/>
            <a:headEnd/>
            <a:tailEnd/>
          </a:ln>
        </p:spPr>
        <p:txBody>
          <a:bodyPr>
            <a:spAutoFit/>
          </a:bodyPr>
          <a:lstStyle/>
          <a:p>
            <a:pPr algn="ctr"/>
            <a:r>
              <a:rPr lang="nl-NL" sz="2000">
                <a:latin typeface="Arial Black" pitchFamily="34" charset="0"/>
              </a:rPr>
              <a:t>Energiegevers</a:t>
            </a:r>
          </a:p>
          <a:p>
            <a:pPr algn="ctr"/>
            <a:r>
              <a:rPr lang="nl-NL" sz="1200">
                <a:latin typeface="Arial Black" pitchFamily="34" charset="0"/>
              </a:rPr>
              <a:t>In de samenwerking, organisatie van werk, taken, materialen, gebouw,  persoonlijke effectiviteit</a:t>
            </a:r>
            <a:endParaRPr lang="nl-NL" sz="1100">
              <a:latin typeface="Arial Black" pitchFamily="34" charset="0"/>
            </a:endParaRPr>
          </a:p>
        </p:txBody>
      </p:sp>
      <p:sp>
        <p:nvSpPr>
          <p:cNvPr id="14" name="Tekstvak 12"/>
          <p:cNvSpPr txBox="1">
            <a:spLocks noChangeArrowheads="1"/>
          </p:cNvSpPr>
          <p:nvPr/>
        </p:nvSpPr>
        <p:spPr bwMode="auto">
          <a:xfrm>
            <a:off x="3448050" y="2681288"/>
            <a:ext cx="2195513" cy="461962"/>
          </a:xfrm>
          <a:prstGeom prst="rect">
            <a:avLst/>
          </a:prstGeom>
          <a:noFill/>
          <a:ln w="9525">
            <a:noFill/>
            <a:miter lim="800000"/>
            <a:headEnd/>
            <a:tailEnd/>
          </a:ln>
        </p:spPr>
        <p:txBody>
          <a:bodyPr>
            <a:spAutoFit/>
          </a:bodyPr>
          <a:lstStyle/>
          <a:p>
            <a:pPr algn="ctr" fontAlgn="auto">
              <a:spcBef>
                <a:spcPts val="0"/>
              </a:spcBef>
              <a:spcAft>
                <a:spcPts val="0"/>
              </a:spcAft>
              <a:defRPr/>
            </a:pPr>
            <a:r>
              <a:rPr lang="nl-NL" sz="2400" dirty="0">
                <a:solidFill>
                  <a:schemeClr val="tx1">
                    <a:lumMod val="85000"/>
                    <a:lumOff val="15000"/>
                  </a:schemeClr>
                </a:solidFill>
                <a:latin typeface="Arial Black" pitchFamily="-112" charset="0"/>
                <a:cs typeface="+mn-cs"/>
              </a:rPr>
              <a:t>docent</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al 4"/>
          <p:cNvSpPr/>
          <p:nvPr/>
        </p:nvSpPr>
        <p:spPr>
          <a:xfrm>
            <a:off x="3227388" y="2571750"/>
            <a:ext cx="2643187" cy="2643188"/>
          </a:xfrm>
          <a:prstGeom prst="ellipse">
            <a:avLst/>
          </a:prstGeom>
          <a:solidFill>
            <a:srgbClr val="FF9900">
              <a:alpha val="60000"/>
            </a:srgbClr>
          </a:solidFill>
          <a:ln w="38100">
            <a:solidFill>
              <a:srgbClr val="D61D1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solidFill>
                <a:srgbClr val="FFFFFF"/>
              </a:solidFill>
              <a:cs typeface="Arial" charset="0"/>
            </a:endParaRPr>
          </a:p>
        </p:txBody>
      </p:sp>
      <p:sp>
        <p:nvSpPr>
          <p:cNvPr id="14339" name="Tekstvak 10"/>
          <p:cNvSpPr txBox="1">
            <a:spLocks noChangeArrowheads="1"/>
          </p:cNvSpPr>
          <p:nvPr/>
        </p:nvSpPr>
        <p:spPr bwMode="auto">
          <a:xfrm rot="2611934">
            <a:off x="1139825" y="3357563"/>
            <a:ext cx="6873875" cy="1139825"/>
          </a:xfrm>
          <a:prstGeom prst="rect">
            <a:avLst/>
          </a:prstGeom>
          <a:solidFill>
            <a:srgbClr val="FFFF00">
              <a:alpha val="59999"/>
            </a:srgbClr>
          </a:solidFill>
          <a:ln w="9525">
            <a:noFill/>
            <a:miter lim="800000"/>
            <a:headEnd/>
            <a:tailEnd/>
          </a:ln>
        </p:spPr>
        <p:txBody>
          <a:bodyPr>
            <a:spAutoFit/>
          </a:bodyPr>
          <a:lstStyle/>
          <a:p>
            <a:pPr algn="ctr"/>
            <a:endParaRPr lang="nl-NL" sz="2000">
              <a:solidFill>
                <a:schemeClr val="bg1"/>
              </a:solidFill>
              <a:latin typeface="Arial Black" pitchFamily="34" charset="0"/>
            </a:endParaRPr>
          </a:p>
          <a:p>
            <a:pPr algn="ctr"/>
            <a:r>
              <a:rPr lang="nl-NL" sz="2800">
                <a:solidFill>
                  <a:schemeClr val="bg1"/>
                </a:solidFill>
                <a:latin typeface="Arial Black" pitchFamily="34" charset="0"/>
              </a:rPr>
              <a:t>Geen flow</a:t>
            </a:r>
          </a:p>
          <a:p>
            <a:pPr algn="ctr"/>
            <a:endParaRPr lang="nl-NL" sz="2000">
              <a:solidFill>
                <a:schemeClr val="bg1"/>
              </a:solidFill>
              <a:latin typeface="Arial Black" pitchFamily="34" charset="0"/>
            </a:endParaRPr>
          </a:p>
        </p:txBody>
      </p:sp>
      <p:sp>
        <p:nvSpPr>
          <p:cNvPr id="7" name="Afgeronde rechthoek 6"/>
          <p:cNvSpPr/>
          <p:nvPr/>
        </p:nvSpPr>
        <p:spPr>
          <a:xfrm>
            <a:off x="142875" y="1428750"/>
            <a:ext cx="2928938" cy="1000125"/>
          </a:xfrm>
          <a:prstGeom prst="roundRect">
            <a:avLst/>
          </a:prstGeom>
          <a:solidFill>
            <a:schemeClr val="bg2">
              <a:lumMod val="90000"/>
              <a:alpha val="8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solidFill>
                <a:srgbClr val="FFFFFF"/>
              </a:solidFill>
              <a:cs typeface="Arial" charset="0"/>
            </a:endParaRPr>
          </a:p>
        </p:txBody>
      </p:sp>
      <p:sp>
        <p:nvSpPr>
          <p:cNvPr id="14341" name="Tekstvak 10"/>
          <p:cNvSpPr txBox="1">
            <a:spLocks noChangeArrowheads="1"/>
          </p:cNvSpPr>
          <p:nvPr/>
        </p:nvSpPr>
        <p:spPr bwMode="auto">
          <a:xfrm>
            <a:off x="71438" y="1428750"/>
            <a:ext cx="3071812" cy="954088"/>
          </a:xfrm>
          <a:prstGeom prst="rect">
            <a:avLst/>
          </a:prstGeom>
          <a:noFill/>
          <a:ln w="9525">
            <a:noFill/>
            <a:miter lim="800000"/>
            <a:headEnd/>
            <a:tailEnd/>
          </a:ln>
        </p:spPr>
        <p:txBody>
          <a:bodyPr>
            <a:spAutoFit/>
          </a:bodyPr>
          <a:lstStyle/>
          <a:p>
            <a:pPr algn="ctr"/>
            <a:r>
              <a:rPr lang="nl-NL" sz="2000">
                <a:latin typeface="Arial Black" pitchFamily="34" charset="0"/>
              </a:rPr>
              <a:t>Energievreters</a:t>
            </a:r>
          </a:p>
          <a:p>
            <a:pPr algn="ctr"/>
            <a:r>
              <a:rPr lang="nl-NL" sz="1200">
                <a:latin typeface="Arial Black" pitchFamily="34" charset="0"/>
              </a:rPr>
              <a:t>In de samenwerking, organisatie van werk, taken, materialen, gebouw,  persoonlijke effectiviteit</a:t>
            </a:r>
            <a:endParaRPr lang="nl-NL" sz="1100">
              <a:latin typeface="Arial Black" pitchFamily="34" charset="0"/>
            </a:endParaRPr>
          </a:p>
        </p:txBody>
      </p:sp>
      <p:sp>
        <p:nvSpPr>
          <p:cNvPr id="9" name="Afgeronde rechthoek 8"/>
          <p:cNvSpPr/>
          <p:nvPr/>
        </p:nvSpPr>
        <p:spPr>
          <a:xfrm>
            <a:off x="5929313" y="5572125"/>
            <a:ext cx="2928937" cy="1000125"/>
          </a:xfrm>
          <a:prstGeom prst="roundRect">
            <a:avLst/>
          </a:prstGeom>
          <a:solidFill>
            <a:schemeClr val="bg2">
              <a:lumMod val="90000"/>
              <a:alpha val="8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solidFill>
                <a:srgbClr val="FFFFFF"/>
              </a:solidFill>
              <a:cs typeface="Arial" charset="0"/>
            </a:endParaRPr>
          </a:p>
        </p:txBody>
      </p:sp>
      <p:sp>
        <p:nvSpPr>
          <p:cNvPr id="10" name="Tekstvak 10"/>
          <p:cNvSpPr txBox="1">
            <a:spLocks noChangeArrowheads="1"/>
          </p:cNvSpPr>
          <p:nvPr/>
        </p:nvSpPr>
        <p:spPr bwMode="auto">
          <a:xfrm>
            <a:off x="142875" y="2500313"/>
            <a:ext cx="3000375" cy="2554287"/>
          </a:xfrm>
          <a:prstGeom prst="rect">
            <a:avLst/>
          </a:prstGeom>
          <a:noFill/>
          <a:ln w="9525">
            <a:noFill/>
            <a:miter lim="800000"/>
            <a:headEnd/>
            <a:tailEnd/>
          </a:ln>
        </p:spPr>
        <p:txBody>
          <a:bodyPr>
            <a:spAutoFit/>
          </a:bodyPr>
          <a:lstStyle/>
          <a:p>
            <a:pPr algn="ctr">
              <a:defRPr/>
            </a:pPr>
            <a:r>
              <a:rPr lang="nl-NL" sz="2000" dirty="0">
                <a:solidFill>
                  <a:schemeClr val="tx1">
                    <a:lumMod val="75000"/>
                    <a:lumOff val="25000"/>
                  </a:schemeClr>
                </a:solidFill>
                <a:latin typeface="Calibri" pitchFamily="34" charset="0"/>
              </a:rPr>
              <a:t>geen grip op de eigen situatie, werkdruk, lastige omgang met leerlingen en ouders, rolconflicten, niet goed functionerende computers, slechte roosters,  geluidsoverlast,  etc.</a:t>
            </a:r>
            <a:endParaRPr lang="nl-NL" sz="2000" dirty="0">
              <a:solidFill>
                <a:schemeClr val="tx1">
                  <a:lumMod val="75000"/>
                  <a:lumOff val="25000"/>
                </a:schemeClr>
              </a:solidFill>
              <a:latin typeface="Arial Black" pitchFamily="34" charset="0"/>
            </a:endParaRPr>
          </a:p>
        </p:txBody>
      </p:sp>
      <p:sp>
        <p:nvSpPr>
          <p:cNvPr id="11" name="Tekstvak 11"/>
          <p:cNvSpPr txBox="1">
            <a:spLocks noChangeArrowheads="1"/>
          </p:cNvSpPr>
          <p:nvPr/>
        </p:nvSpPr>
        <p:spPr bwMode="auto">
          <a:xfrm>
            <a:off x="5929313" y="2349500"/>
            <a:ext cx="3000375" cy="3170238"/>
          </a:xfrm>
          <a:prstGeom prst="rect">
            <a:avLst/>
          </a:prstGeom>
          <a:noFill/>
          <a:ln w="9525">
            <a:noFill/>
            <a:miter lim="800000"/>
            <a:headEnd/>
            <a:tailEnd/>
          </a:ln>
        </p:spPr>
        <p:txBody>
          <a:bodyPr>
            <a:spAutoFit/>
          </a:bodyPr>
          <a:lstStyle/>
          <a:p>
            <a:pPr algn="ctr">
              <a:defRPr/>
            </a:pPr>
            <a:r>
              <a:rPr lang="nl-NL" sz="2000" dirty="0">
                <a:solidFill>
                  <a:schemeClr val="tx1">
                    <a:lumMod val="75000"/>
                    <a:lumOff val="25000"/>
                  </a:schemeClr>
                </a:solidFill>
                <a:latin typeface="Calibri" pitchFamily="34" charset="0"/>
              </a:rPr>
              <a:t>loopbaanmogelijkheden, sociale steun, resultaten, coaching door  collega’s, leidinggevenden, goede teamsfeer, duidelijkheid in verwachtingen, autonomie, betrokkenheid bij besluitvorming, feedback op functioneren, etc. </a:t>
            </a:r>
            <a:endParaRPr lang="nl-NL" sz="2000" dirty="0">
              <a:solidFill>
                <a:schemeClr val="tx1">
                  <a:lumMod val="75000"/>
                  <a:lumOff val="25000"/>
                </a:schemeClr>
              </a:solidFill>
              <a:latin typeface="Arial Black" pitchFamily="34" charset="0"/>
            </a:endParaRPr>
          </a:p>
        </p:txBody>
      </p:sp>
      <p:sp>
        <p:nvSpPr>
          <p:cNvPr id="14345" name="Tekstvak 10"/>
          <p:cNvSpPr txBox="1">
            <a:spLocks noChangeArrowheads="1"/>
          </p:cNvSpPr>
          <p:nvPr/>
        </p:nvSpPr>
        <p:spPr bwMode="auto">
          <a:xfrm>
            <a:off x="214313" y="46038"/>
            <a:ext cx="8643937" cy="954087"/>
          </a:xfrm>
          <a:prstGeom prst="rect">
            <a:avLst/>
          </a:prstGeom>
          <a:noFill/>
          <a:ln w="9525">
            <a:noFill/>
            <a:miter lim="800000"/>
            <a:headEnd/>
            <a:tailEnd/>
          </a:ln>
        </p:spPr>
        <p:txBody>
          <a:bodyPr>
            <a:spAutoFit/>
          </a:bodyPr>
          <a:lstStyle/>
          <a:p>
            <a:pPr algn="ctr"/>
            <a:r>
              <a:rPr lang="nl-NL" sz="2800">
                <a:solidFill>
                  <a:srgbClr val="E68F1A"/>
                </a:solidFill>
                <a:latin typeface="Arial Black" pitchFamily="34" charset="0"/>
              </a:rPr>
              <a:t>Geen kans op flow door disbalans energievreters en –gevers: </a:t>
            </a:r>
            <a:r>
              <a:rPr lang="nl-NL" sz="2400">
                <a:solidFill>
                  <a:srgbClr val="E68F1A"/>
                </a:solidFill>
                <a:latin typeface="Arial Black" pitchFamily="34" charset="0"/>
              </a:rPr>
              <a:t>lage productiviteit</a:t>
            </a:r>
          </a:p>
        </p:txBody>
      </p:sp>
      <p:sp>
        <p:nvSpPr>
          <p:cNvPr id="14346" name="Tekstvak 10"/>
          <p:cNvSpPr txBox="1">
            <a:spLocks noChangeArrowheads="1"/>
          </p:cNvSpPr>
          <p:nvPr/>
        </p:nvSpPr>
        <p:spPr bwMode="auto">
          <a:xfrm>
            <a:off x="5846763" y="5583238"/>
            <a:ext cx="3071812" cy="954087"/>
          </a:xfrm>
          <a:prstGeom prst="rect">
            <a:avLst/>
          </a:prstGeom>
          <a:noFill/>
          <a:ln w="9525">
            <a:noFill/>
            <a:miter lim="800000"/>
            <a:headEnd/>
            <a:tailEnd/>
          </a:ln>
        </p:spPr>
        <p:txBody>
          <a:bodyPr>
            <a:spAutoFit/>
          </a:bodyPr>
          <a:lstStyle/>
          <a:p>
            <a:pPr algn="ctr"/>
            <a:r>
              <a:rPr lang="nl-NL" sz="2000">
                <a:latin typeface="Arial Black" pitchFamily="34" charset="0"/>
              </a:rPr>
              <a:t>Energiegevers</a:t>
            </a:r>
          </a:p>
          <a:p>
            <a:pPr algn="ctr"/>
            <a:r>
              <a:rPr lang="nl-NL" sz="1200">
                <a:latin typeface="Arial Black" pitchFamily="34" charset="0"/>
              </a:rPr>
              <a:t>In de samenwerking, organisatie van werk, taken, materialen, gebouw,  persoonlijke effectiviteit</a:t>
            </a:r>
            <a:endParaRPr lang="nl-NL" sz="1100">
              <a:latin typeface="Arial Black" pitchFamily="34" charset="0"/>
            </a:endParaRPr>
          </a:p>
        </p:txBody>
      </p:sp>
      <p:sp>
        <p:nvSpPr>
          <p:cNvPr id="14" name="Tekstvak 12"/>
          <p:cNvSpPr txBox="1">
            <a:spLocks noChangeArrowheads="1"/>
          </p:cNvSpPr>
          <p:nvPr/>
        </p:nvSpPr>
        <p:spPr bwMode="auto">
          <a:xfrm>
            <a:off x="3448050" y="2681288"/>
            <a:ext cx="2195513" cy="461962"/>
          </a:xfrm>
          <a:prstGeom prst="rect">
            <a:avLst/>
          </a:prstGeom>
          <a:noFill/>
          <a:ln w="9525">
            <a:noFill/>
            <a:miter lim="800000"/>
            <a:headEnd/>
            <a:tailEnd/>
          </a:ln>
        </p:spPr>
        <p:txBody>
          <a:bodyPr>
            <a:spAutoFit/>
          </a:bodyPr>
          <a:lstStyle/>
          <a:p>
            <a:pPr algn="ctr" fontAlgn="auto">
              <a:spcBef>
                <a:spcPts val="0"/>
              </a:spcBef>
              <a:spcAft>
                <a:spcPts val="0"/>
              </a:spcAft>
              <a:defRPr/>
            </a:pPr>
            <a:r>
              <a:rPr lang="nl-NL" sz="2400" dirty="0">
                <a:solidFill>
                  <a:schemeClr val="tx1">
                    <a:lumMod val="85000"/>
                    <a:lumOff val="15000"/>
                  </a:schemeClr>
                </a:solidFill>
                <a:latin typeface="Arial Black" pitchFamily="-112" charset="0"/>
                <a:cs typeface="+mn-cs"/>
              </a:rPr>
              <a:t>docent</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al 1"/>
          <p:cNvSpPr/>
          <p:nvPr/>
        </p:nvSpPr>
        <p:spPr>
          <a:xfrm>
            <a:off x="3227388" y="2428875"/>
            <a:ext cx="2643187" cy="2643188"/>
          </a:xfrm>
          <a:prstGeom prst="ellipse">
            <a:avLst/>
          </a:prstGeom>
          <a:solidFill>
            <a:schemeClr val="accent6">
              <a:lumMod val="75000"/>
              <a:alpha val="60000"/>
            </a:schemeClr>
          </a:solidFill>
          <a:ln w="38100">
            <a:solidFill>
              <a:srgbClr val="D61D1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solidFill>
                <a:srgbClr val="FFFFFF"/>
              </a:solidFill>
              <a:cs typeface="Arial" charset="0"/>
            </a:endParaRPr>
          </a:p>
        </p:txBody>
      </p:sp>
      <p:sp>
        <p:nvSpPr>
          <p:cNvPr id="3" name="Tekstvak 12"/>
          <p:cNvSpPr txBox="1">
            <a:spLocks noChangeArrowheads="1"/>
          </p:cNvSpPr>
          <p:nvPr/>
        </p:nvSpPr>
        <p:spPr bwMode="auto">
          <a:xfrm>
            <a:off x="3448050" y="2786063"/>
            <a:ext cx="2195513" cy="461962"/>
          </a:xfrm>
          <a:prstGeom prst="rect">
            <a:avLst/>
          </a:prstGeom>
          <a:noFill/>
          <a:ln w="9525">
            <a:noFill/>
            <a:miter lim="800000"/>
            <a:headEnd/>
            <a:tailEnd/>
          </a:ln>
        </p:spPr>
        <p:txBody>
          <a:bodyPr>
            <a:spAutoFit/>
          </a:bodyPr>
          <a:lstStyle/>
          <a:p>
            <a:pPr algn="ctr" fontAlgn="auto">
              <a:spcBef>
                <a:spcPts val="0"/>
              </a:spcBef>
              <a:spcAft>
                <a:spcPts val="0"/>
              </a:spcAft>
              <a:defRPr/>
            </a:pPr>
            <a:r>
              <a:rPr lang="nl-NL" sz="2400" dirty="0">
                <a:solidFill>
                  <a:schemeClr val="tx1">
                    <a:lumMod val="85000"/>
                    <a:lumOff val="15000"/>
                  </a:schemeClr>
                </a:solidFill>
                <a:latin typeface="Arial Black" pitchFamily="-112" charset="0"/>
                <a:cs typeface="+mn-cs"/>
              </a:rPr>
              <a:t>docent</a:t>
            </a:r>
          </a:p>
        </p:txBody>
      </p:sp>
      <p:sp>
        <p:nvSpPr>
          <p:cNvPr id="15364" name="Tekstvak 10"/>
          <p:cNvSpPr txBox="1">
            <a:spLocks noChangeArrowheads="1"/>
          </p:cNvSpPr>
          <p:nvPr/>
        </p:nvSpPr>
        <p:spPr bwMode="auto">
          <a:xfrm>
            <a:off x="0" y="3209925"/>
            <a:ext cx="9144000" cy="1139825"/>
          </a:xfrm>
          <a:prstGeom prst="rect">
            <a:avLst/>
          </a:prstGeom>
          <a:solidFill>
            <a:srgbClr val="FFFF00">
              <a:alpha val="59999"/>
            </a:srgbClr>
          </a:solidFill>
          <a:ln w="9525">
            <a:noFill/>
            <a:miter lim="800000"/>
            <a:headEnd/>
            <a:tailEnd/>
          </a:ln>
        </p:spPr>
        <p:txBody>
          <a:bodyPr>
            <a:spAutoFit/>
          </a:bodyPr>
          <a:lstStyle/>
          <a:p>
            <a:pPr algn="ctr"/>
            <a:endParaRPr lang="nl-NL" sz="2000">
              <a:solidFill>
                <a:schemeClr val="bg1"/>
              </a:solidFill>
              <a:latin typeface="Arial Black" pitchFamily="34" charset="0"/>
            </a:endParaRPr>
          </a:p>
          <a:p>
            <a:pPr algn="ctr"/>
            <a:r>
              <a:rPr lang="nl-NL" sz="2800">
                <a:solidFill>
                  <a:schemeClr val="bg1"/>
                </a:solidFill>
                <a:latin typeface="Arial Black" pitchFamily="34" charset="0"/>
              </a:rPr>
              <a:t>Flow</a:t>
            </a:r>
          </a:p>
          <a:p>
            <a:pPr algn="ctr"/>
            <a:endParaRPr lang="nl-NL" sz="2000">
              <a:solidFill>
                <a:schemeClr val="bg1"/>
              </a:solidFill>
              <a:latin typeface="Arial Black" pitchFamily="34" charset="0"/>
            </a:endParaRPr>
          </a:p>
        </p:txBody>
      </p:sp>
      <p:sp>
        <p:nvSpPr>
          <p:cNvPr id="5" name="Afgeronde rechthoek 4"/>
          <p:cNvSpPr/>
          <p:nvPr/>
        </p:nvSpPr>
        <p:spPr>
          <a:xfrm>
            <a:off x="142875" y="3357563"/>
            <a:ext cx="2928938" cy="857250"/>
          </a:xfrm>
          <a:prstGeom prst="roundRect">
            <a:avLst/>
          </a:prstGeom>
          <a:solidFill>
            <a:schemeClr val="bg2">
              <a:lumMod val="90000"/>
              <a:alpha val="8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solidFill>
                <a:srgbClr val="FFFFFF"/>
              </a:solidFill>
              <a:cs typeface="Arial" charset="0"/>
            </a:endParaRPr>
          </a:p>
        </p:txBody>
      </p:sp>
      <p:sp>
        <p:nvSpPr>
          <p:cNvPr id="15366" name="Tekstvak 10"/>
          <p:cNvSpPr txBox="1">
            <a:spLocks noChangeArrowheads="1"/>
          </p:cNvSpPr>
          <p:nvPr/>
        </p:nvSpPr>
        <p:spPr bwMode="auto">
          <a:xfrm>
            <a:off x="357188" y="3571875"/>
            <a:ext cx="2643187" cy="400050"/>
          </a:xfrm>
          <a:prstGeom prst="rect">
            <a:avLst/>
          </a:prstGeom>
          <a:noFill/>
          <a:ln w="9525">
            <a:noFill/>
            <a:miter lim="800000"/>
            <a:headEnd/>
            <a:tailEnd/>
          </a:ln>
        </p:spPr>
        <p:txBody>
          <a:bodyPr>
            <a:spAutoFit/>
          </a:bodyPr>
          <a:lstStyle/>
          <a:p>
            <a:pPr algn="ctr"/>
            <a:r>
              <a:rPr lang="nl-NL" sz="2000">
                <a:latin typeface="Arial Black" pitchFamily="34" charset="0"/>
              </a:rPr>
              <a:t>energievreters</a:t>
            </a:r>
            <a:endParaRPr lang="nl-NL" sz="1600">
              <a:latin typeface="Arial Black" pitchFamily="34" charset="0"/>
            </a:endParaRPr>
          </a:p>
        </p:txBody>
      </p:sp>
      <p:sp>
        <p:nvSpPr>
          <p:cNvPr id="7" name="Afgeronde rechthoek 6"/>
          <p:cNvSpPr/>
          <p:nvPr/>
        </p:nvSpPr>
        <p:spPr>
          <a:xfrm>
            <a:off x="6072188" y="3346450"/>
            <a:ext cx="2928937" cy="857250"/>
          </a:xfrm>
          <a:prstGeom prst="roundRect">
            <a:avLst/>
          </a:prstGeom>
          <a:solidFill>
            <a:schemeClr val="bg2">
              <a:lumMod val="90000"/>
              <a:alpha val="8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solidFill>
                <a:srgbClr val="FFFFFF"/>
              </a:solidFill>
              <a:cs typeface="Arial" charset="0"/>
            </a:endParaRPr>
          </a:p>
        </p:txBody>
      </p:sp>
      <p:sp>
        <p:nvSpPr>
          <p:cNvPr id="15368" name="Tekstvak 10"/>
          <p:cNvSpPr txBox="1">
            <a:spLocks noChangeArrowheads="1"/>
          </p:cNvSpPr>
          <p:nvPr/>
        </p:nvSpPr>
        <p:spPr bwMode="auto">
          <a:xfrm>
            <a:off x="6357938" y="3589338"/>
            <a:ext cx="2195512" cy="400050"/>
          </a:xfrm>
          <a:prstGeom prst="rect">
            <a:avLst/>
          </a:prstGeom>
          <a:noFill/>
          <a:ln w="9525">
            <a:noFill/>
            <a:miter lim="800000"/>
            <a:headEnd/>
            <a:tailEnd/>
          </a:ln>
        </p:spPr>
        <p:txBody>
          <a:bodyPr>
            <a:spAutoFit/>
          </a:bodyPr>
          <a:lstStyle/>
          <a:p>
            <a:pPr algn="ctr"/>
            <a:r>
              <a:rPr lang="nl-NL" sz="2000">
                <a:latin typeface="Arial Black" pitchFamily="34" charset="0"/>
              </a:rPr>
              <a:t>energiegevers</a:t>
            </a:r>
          </a:p>
        </p:txBody>
      </p:sp>
      <p:sp>
        <p:nvSpPr>
          <p:cNvPr id="9" name="PIJL-RECHTS 8"/>
          <p:cNvSpPr/>
          <p:nvPr/>
        </p:nvSpPr>
        <p:spPr>
          <a:xfrm rot="5400000">
            <a:off x="3500438" y="3530600"/>
            <a:ext cx="571500" cy="428625"/>
          </a:xfrm>
          <a:prstGeom prst="rightArrow">
            <a:avLst/>
          </a:prstGeom>
          <a:ln/>
        </p:spPr>
        <p:style>
          <a:lnRef idx="1">
            <a:schemeClr val="accent6"/>
          </a:lnRef>
          <a:fillRef idx="3">
            <a:schemeClr val="accent6"/>
          </a:fillRef>
          <a:effectRef idx="2">
            <a:schemeClr val="accent6"/>
          </a:effectRef>
          <a:fontRef idx="minor">
            <a:schemeClr val="lt1"/>
          </a:fontRef>
        </p:style>
        <p:txBody>
          <a:bodyPr anchor="ctr"/>
          <a:lstStyle/>
          <a:p>
            <a:pPr algn="ctr" fontAlgn="auto">
              <a:spcBef>
                <a:spcPts val="0"/>
              </a:spcBef>
              <a:spcAft>
                <a:spcPts val="0"/>
              </a:spcAft>
              <a:defRPr/>
            </a:pPr>
            <a:endParaRPr lang="nl-NL"/>
          </a:p>
        </p:txBody>
      </p:sp>
      <p:sp>
        <p:nvSpPr>
          <p:cNvPr id="10" name="PIJL-RECHTS 9"/>
          <p:cNvSpPr/>
          <p:nvPr/>
        </p:nvSpPr>
        <p:spPr>
          <a:xfrm rot="16200000">
            <a:off x="5072063" y="3470275"/>
            <a:ext cx="571500" cy="428625"/>
          </a:xfrm>
          <a:prstGeom prst="rightArrow">
            <a:avLst/>
          </a:prstGeom>
          <a:ln/>
        </p:spPr>
        <p:style>
          <a:lnRef idx="1">
            <a:schemeClr val="accent6"/>
          </a:lnRef>
          <a:fillRef idx="3">
            <a:schemeClr val="accent6"/>
          </a:fillRef>
          <a:effectRef idx="2">
            <a:schemeClr val="accent6"/>
          </a:effectRef>
          <a:fontRef idx="minor">
            <a:schemeClr val="lt1"/>
          </a:fontRef>
        </p:style>
        <p:txBody>
          <a:bodyPr anchor="ctr"/>
          <a:lstStyle/>
          <a:p>
            <a:pPr algn="ctr" fontAlgn="auto">
              <a:spcBef>
                <a:spcPts val="0"/>
              </a:spcBef>
              <a:spcAft>
                <a:spcPts val="0"/>
              </a:spcAft>
              <a:defRPr/>
            </a:pPr>
            <a:endParaRPr lang="nl-NL"/>
          </a:p>
        </p:txBody>
      </p:sp>
      <p:sp>
        <p:nvSpPr>
          <p:cNvPr id="15371" name="Tekstvak 10"/>
          <p:cNvSpPr txBox="1">
            <a:spLocks noChangeArrowheads="1"/>
          </p:cNvSpPr>
          <p:nvPr/>
        </p:nvSpPr>
        <p:spPr bwMode="auto">
          <a:xfrm>
            <a:off x="214313" y="46038"/>
            <a:ext cx="8643937" cy="954087"/>
          </a:xfrm>
          <a:prstGeom prst="rect">
            <a:avLst/>
          </a:prstGeom>
          <a:noFill/>
          <a:ln w="9525">
            <a:noFill/>
            <a:miter lim="800000"/>
            <a:headEnd/>
            <a:tailEnd/>
          </a:ln>
        </p:spPr>
        <p:txBody>
          <a:bodyPr>
            <a:spAutoFit/>
          </a:bodyPr>
          <a:lstStyle/>
          <a:p>
            <a:pPr algn="ctr"/>
            <a:r>
              <a:rPr lang="nl-NL" sz="2800">
                <a:solidFill>
                  <a:srgbClr val="E68F1A"/>
                </a:solidFill>
                <a:latin typeface="Arial Black" pitchFamily="34" charset="0"/>
              </a:rPr>
              <a:t>Kans op flow door balans </a:t>
            </a:r>
          </a:p>
          <a:p>
            <a:pPr algn="ctr"/>
            <a:r>
              <a:rPr lang="nl-NL" sz="2800">
                <a:solidFill>
                  <a:srgbClr val="E68F1A"/>
                </a:solidFill>
                <a:latin typeface="Arial Black" pitchFamily="34" charset="0"/>
              </a:rPr>
              <a:t>energievreters en –gevers</a:t>
            </a:r>
            <a:endParaRPr lang="nl-NL" sz="2400">
              <a:solidFill>
                <a:srgbClr val="E68F1A"/>
              </a:solidFill>
              <a:latin typeface="Arial Black"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kstvak 18"/>
          <p:cNvSpPr txBox="1">
            <a:spLocks noChangeArrowheads="1"/>
          </p:cNvSpPr>
          <p:nvPr/>
        </p:nvSpPr>
        <p:spPr bwMode="auto">
          <a:xfrm>
            <a:off x="111125" y="142875"/>
            <a:ext cx="8893175" cy="1200150"/>
          </a:xfrm>
          <a:prstGeom prst="rect">
            <a:avLst/>
          </a:prstGeom>
          <a:noFill/>
          <a:ln w="9525">
            <a:noFill/>
            <a:miter lim="800000"/>
            <a:headEnd/>
            <a:tailEnd/>
          </a:ln>
        </p:spPr>
        <p:txBody>
          <a:bodyPr>
            <a:spAutoFit/>
          </a:bodyPr>
          <a:lstStyle/>
          <a:p>
            <a:pPr algn="ctr">
              <a:defRPr/>
            </a:pPr>
            <a:r>
              <a:rPr lang="nl-NL" sz="4400" dirty="0" err="1">
                <a:solidFill>
                  <a:schemeClr val="tx1">
                    <a:lumMod val="75000"/>
                    <a:lumOff val="25000"/>
                  </a:schemeClr>
                </a:solidFill>
                <a:latin typeface="Arial Black" pitchFamily="-112" charset="0"/>
              </a:rPr>
              <a:t>Flow</a:t>
            </a:r>
            <a:r>
              <a:rPr lang="nl-NL" sz="4400" dirty="0">
                <a:solidFill>
                  <a:schemeClr val="tx1">
                    <a:lumMod val="75000"/>
                    <a:lumOff val="25000"/>
                  </a:schemeClr>
                </a:solidFill>
                <a:latin typeface="Arial Black" pitchFamily="-112" charset="0"/>
              </a:rPr>
              <a:t> als sturingsprincipe </a:t>
            </a:r>
          </a:p>
          <a:p>
            <a:pPr algn="ctr">
              <a:defRPr/>
            </a:pPr>
            <a:r>
              <a:rPr lang="nl-NL" sz="2800" dirty="0">
                <a:solidFill>
                  <a:schemeClr val="accent6">
                    <a:lumMod val="75000"/>
                  </a:schemeClr>
                </a:solidFill>
                <a:latin typeface="Arial Black" pitchFamily="-112" charset="0"/>
              </a:rPr>
              <a:t>Experiment Stedelijk Lyceum Enschede</a:t>
            </a:r>
          </a:p>
        </p:txBody>
      </p:sp>
      <p:sp>
        <p:nvSpPr>
          <p:cNvPr id="8" name="Rechthoek 7"/>
          <p:cNvSpPr/>
          <p:nvPr/>
        </p:nvSpPr>
        <p:spPr>
          <a:xfrm>
            <a:off x="0" y="6165850"/>
            <a:ext cx="9139238" cy="6921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nl-NL"/>
          </a:p>
        </p:txBody>
      </p:sp>
      <p:pic>
        <p:nvPicPr>
          <p:cNvPr id="16388" name="Picture 2" descr="BBlogovrij"/>
          <p:cNvPicPr>
            <a:picLocks noChangeAspect="1" noChangeArrowheads="1"/>
          </p:cNvPicPr>
          <p:nvPr/>
        </p:nvPicPr>
        <p:blipFill>
          <a:blip r:embed="rId3" cstate="print"/>
          <a:srcRect/>
          <a:stretch>
            <a:fillRect/>
          </a:stretch>
        </p:blipFill>
        <p:spPr bwMode="auto">
          <a:xfrm>
            <a:off x="179388" y="6215063"/>
            <a:ext cx="642937" cy="642937"/>
          </a:xfrm>
          <a:prstGeom prst="rect">
            <a:avLst/>
          </a:prstGeom>
          <a:noFill/>
          <a:ln w="9525">
            <a:noFill/>
            <a:miter lim="800000"/>
            <a:headEnd/>
            <a:tailEnd/>
          </a:ln>
        </p:spPr>
      </p:pic>
      <p:pic>
        <p:nvPicPr>
          <p:cNvPr id="16389" name="Picture 4"/>
          <p:cNvPicPr>
            <a:picLocks noChangeAspect="1" noChangeArrowheads="1"/>
          </p:cNvPicPr>
          <p:nvPr/>
        </p:nvPicPr>
        <p:blipFill>
          <a:blip r:embed="rId4" cstate="print"/>
          <a:srcRect/>
          <a:stretch>
            <a:fillRect/>
          </a:stretch>
        </p:blipFill>
        <p:spPr bwMode="auto">
          <a:xfrm>
            <a:off x="6656388" y="6192838"/>
            <a:ext cx="2446337" cy="647700"/>
          </a:xfrm>
          <a:prstGeom prst="rect">
            <a:avLst/>
          </a:prstGeom>
          <a:noFill/>
          <a:ln w="9525">
            <a:noFill/>
            <a:miter lim="800000"/>
            <a:headEnd/>
            <a:tailEnd/>
          </a:ln>
        </p:spPr>
      </p:pic>
      <p:sp>
        <p:nvSpPr>
          <p:cNvPr id="11" name="Tekstvak 10"/>
          <p:cNvSpPr txBox="1">
            <a:spLocks noChangeArrowheads="1"/>
          </p:cNvSpPr>
          <p:nvPr/>
        </p:nvSpPr>
        <p:spPr bwMode="auto">
          <a:xfrm>
            <a:off x="735013" y="2214563"/>
            <a:ext cx="8158162" cy="2800350"/>
          </a:xfrm>
          <a:prstGeom prst="rect">
            <a:avLst/>
          </a:prstGeom>
          <a:noFill/>
          <a:ln w="9525">
            <a:noFill/>
            <a:miter lim="800000"/>
            <a:headEnd/>
            <a:tailEnd/>
          </a:ln>
        </p:spPr>
        <p:txBody>
          <a:bodyPr>
            <a:spAutoFit/>
          </a:bodyPr>
          <a:lstStyle/>
          <a:p>
            <a:pPr marL="514350" indent="-514350">
              <a:defRPr/>
            </a:pPr>
            <a:r>
              <a:rPr lang="nl-NL" sz="3200" dirty="0">
                <a:solidFill>
                  <a:schemeClr val="tx1">
                    <a:lumMod val="75000"/>
                    <a:lumOff val="25000"/>
                  </a:schemeClr>
                </a:solidFill>
                <a:latin typeface="Arial Black" pitchFamily="-112" charset="0"/>
              </a:rPr>
              <a:t>3.  De dagelijkse werkelijkheid</a:t>
            </a:r>
          </a:p>
          <a:p>
            <a:pPr marL="514350" indent="-514350">
              <a:defRPr/>
            </a:pPr>
            <a:endParaRPr lang="nl-NL" sz="2400" dirty="0">
              <a:solidFill>
                <a:schemeClr val="tx1">
                  <a:lumMod val="75000"/>
                  <a:lumOff val="25000"/>
                </a:schemeClr>
              </a:solidFill>
              <a:latin typeface="Arial Black" pitchFamily="-112" charset="0"/>
            </a:endParaRPr>
          </a:p>
          <a:p>
            <a:pPr marL="971550" lvl="1" indent="-514350">
              <a:defRPr/>
            </a:pPr>
            <a:r>
              <a:rPr lang="nl-NL" sz="2400" dirty="0">
                <a:solidFill>
                  <a:schemeClr val="tx1">
                    <a:lumMod val="75000"/>
                    <a:lumOff val="25000"/>
                  </a:schemeClr>
                </a:solidFill>
                <a:latin typeface="Arial Black" pitchFamily="-112" charset="0"/>
              </a:rPr>
              <a:t>In koppels: </a:t>
            </a:r>
          </a:p>
          <a:p>
            <a:pPr marL="971550" lvl="1" indent="-514350">
              <a:buFontTx/>
              <a:buAutoNum type="alphaLcPeriod"/>
              <a:defRPr/>
            </a:pPr>
            <a:r>
              <a:rPr lang="nl-NL" sz="2400" dirty="0">
                <a:solidFill>
                  <a:schemeClr val="tx1">
                    <a:lumMod val="75000"/>
                    <a:lumOff val="25000"/>
                  </a:schemeClr>
                </a:solidFill>
                <a:latin typeface="Arial Black" pitchFamily="-112" charset="0"/>
              </a:rPr>
              <a:t>Geef een beeld van hoe een dag van het team zich voltrekt</a:t>
            </a:r>
          </a:p>
          <a:p>
            <a:pPr marL="514350" indent="-514350">
              <a:defRPr/>
            </a:pPr>
            <a:endParaRPr lang="nl-NL" sz="2400" dirty="0">
              <a:solidFill>
                <a:schemeClr val="tx1">
                  <a:lumMod val="75000"/>
                  <a:lumOff val="25000"/>
                </a:schemeClr>
              </a:solidFill>
              <a:latin typeface="Arial Black" pitchFamily="-112" charset="0"/>
            </a:endParaRPr>
          </a:p>
          <a:p>
            <a:pPr marL="514350" indent="-514350">
              <a:defRPr/>
            </a:pPr>
            <a:endParaRPr lang="nl-NL" sz="2400" dirty="0">
              <a:solidFill>
                <a:schemeClr val="tx1">
                  <a:lumMod val="75000"/>
                  <a:lumOff val="25000"/>
                </a:schemeClr>
              </a:solidFill>
              <a:latin typeface="Arial Black" pitchFamily="-112"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2000"/>
                                        <p:tgtEl>
                                          <p:spTgt spid="19"/>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1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kstvak 18"/>
          <p:cNvSpPr txBox="1">
            <a:spLocks noChangeArrowheads="1"/>
          </p:cNvSpPr>
          <p:nvPr/>
        </p:nvSpPr>
        <p:spPr bwMode="auto">
          <a:xfrm>
            <a:off x="111125" y="142875"/>
            <a:ext cx="8893175" cy="1200150"/>
          </a:xfrm>
          <a:prstGeom prst="rect">
            <a:avLst/>
          </a:prstGeom>
          <a:noFill/>
          <a:ln w="9525">
            <a:noFill/>
            <a:miter lim="800000"/>
            <a:headEnd/>
            <a:tailEnd/>
          </a:ln>
        </p:spPr>
        <p:txBody>
          <a:bodyPr>
            <a:spAutoFit/>
          </a:bodyPr>
          <a:lstStyle/>
          <a:p>
            <a:pPr algn="ctr">
              <a:defRPr/>
            </a:pPr>
            <a:r>
              <a:rPr lang="nl-NL" sz="4400" dirty="0" err="1">
                <a:solidFill>
                  <a:schemeClr val="tx1">
                    <a:lumMod val="75000"/>
                    <a:lumOff val="25000"/>
                  </a:schemeClr>
                </a:solidFill>
                <a:latin typeface="Arial Black" pitchFamily="-112" charset="0"/>
              </a:rPr>
              <a:t>Flow</a:t>
            </a:r>
            <a:r>
              <a:rPr lang="nl-NL" sz="4400" dirty="0">
                <a:solidFill>
                  <a:schemeClr val="tx1">
                    <a:lumMod val="75000"/>
                    <a:lumOff val="25000"/>
                  </a:schemeClr>
                </a:solidFill>
                <a:latin typeface="Arial Black" pitchFamily="-112" charset="0"/>
              </a:rPr>
              <a:t> als sturingsprincipe </a:t>
            </a:r>
          </a:p>
          <a:p>
            <a:pPr algn="ctr">
              <a:defRPr/>
            </a:pPr>
            <a:r>
              <a:rPr lang="nl-NL" sz="2800" dirty="0">
                <a:solidFill>
                  <a:schemeClr val="accent6">
                    <a:lumMod val="75000"/>
                  </a:schemeClr>
                </a:solidFill>
                <a:latin typeface="Arial Black" pitchFamily="-112" charset="0"/>
              </a:rPr>
              <a:t>Experiment Stedelijk Lyceum Enschede</a:t>
            </a:r>
          </a:p>
        </p:txBody>
      </p:sp>
      <p:sp>
        <p:nvSpPr>
          <p:cNvPr id="8" name="Rechthoek 7"/>
          <p:cNvSpPr/>
          <p:nvPr/>
        </p:nvSpPr>
        <p:spPr>
          <a:xfrm>
            <a:off x="0" y="6165850"/>
            <a:ext cx="9139238" cy="6921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nl-NL"/>
          </a:p>
        </p:txBody>
      </p:sp>
      <p:pic>
        <p:nvPicPr>
          <p:cNvPr id="17412" name="Picture 2" descr="BBlogovrij"/>
          <p:cNvPicPr>
            <a:picLocks noChangeAspect="1" noChangeArrowheads="1"/>
          </p:cNvPicPr>
          <p:nvPr/>
        </p:nvPicPr>
        <p:blipFill>
          <a:blip r:embed="rId3" cstate="print"/>
          <a:srcRect/>
          <a:stretch>
            <a:fillRect/>
          </a:stretch>
        </p:blipFill>
        <p:spPr bwMode="auto">
          <a:xfrm>
            <a:off x="179388" y="6215063"/>
            <a:ext cx="642937" cy="642937"/>
          </a:xfrm>
          <a:prstGeom prst="rect">
            <a:avLst/>
          </a:prstGeom>
          <a:noFill/>
          <a:ln w="9525">
            <a:noFill/>
            <a:miter lim="800000"/>
            <a:headEnd/>
            <a:tailEnd/>
          </a:ln>
        </p:spPr>
      </p:pic>
      <p:pic>
        <p:nvPicPr>
          <p:cNvPr id="17413" name="Picture 4"/>
          <p:cNvPicPr>
            <a:picLocks noChangeAspect="1" noChangeArrowheads="1"/>
          </p:cNvPicPr>
          <p:nvPr/>
        </p:nvPicPr>
        <p:blipFill>
          <a:blip r:embed="rId4" cstate="print"/>
          <a:srcRect/>
          <a:stretch>
            <a:fillRect/>
          </a:stretch>
        </p:blipFill>
        <p:spPr bwMode="auto">
          <a:xfrm>
            <a:off x="6656388" y="6192838"/>
            <a:ext cx="2446337" cy="647700"/>
          </a:xfrm>
          <a:prstGeom prst="rect">
            <a:avLst/>
          </a:prstGeom>
          <a:noFill/>
          <a:ln w="9525">
            <a:noFill/>
            <a:miter lim="800000"/>
            <a:headEnd/>
            <a:tailEnd/>
          </a:ln>
        </p:spPr>
      </p:pic>
      <p:sp>
        <p:nvSpPr>
          <p:cNvPr id="11" name="Tekstvak 10"/>
          <p:cNvSpPr txBox="1">
            <a:spLocks noChangeArrowheads="1"/>
          </p:cNvSpPr>
          <p:nvPr/>
        </p:nvSpPr>
        <p:spPr bwMode="auto">
          <a:xfrm>
            <a:off x="735013" y="2214563"/>
            <a:ext cx="8158162" cy="3170237"/>
          </a:xfrm>
          <a:prstGeom prst="rect">
            <a:avLst/>
          </a:prstGeom>
          <a:noFill/>
          <a:ln w="9525">
            <a:noFill/>
            <a:miter lim="800000"/>
            <a:headEnd/>
            <a:tailEnd/>
          </a:ln>
        </p:spPr>
        <p:txBody>
          <a:bodyPr>
            <a:spAutoFit/>
          </a:bodyPr>
          <a:lstStyle/>
          <a:p>
            <a:pPr marL="514350" indent="-514350">
              <a:defRPr/>
            </a:pPr>
            <a:r>
              <a:rPr lang="nl-NL" sz="3200" dirty="0">
                <a:solidFill>
                  <a:schemeClr val="tx1">
                    <a:lumMod val="75000"/>
                    <a:lumOff val="25000"/>
                  </a:schemeClr>
                </a:solidFill>
                <a:latin typeface="Arial Black" pitchFamily="-112" charset="0"/>
              </a:rPr>
              <a:t>3.  De dagelijkse werkelijkheid</a:t>
            </a:r>
          </a:p>
          <a:p>
            <a:pPr marL="514350" indent="-514350">
              <a:defRPr/>
            </a:pPr>
            <a:endParaRPr lang="nl-NL" sz="2400" dirty="0">
              <a:solidFill>
                <a:schemeClr val="tx1">
                  <a:lumMod val="75000"/>
                  <a:lumOff val="25000"/>
                </a:schemeClr>
              </a:solidFill>
              <a:latin typeface="Arial Black" pitchFamily="-112" charset="0"/>
            </a:endParaRPr>
          </a:p>
          <a:p>
            <a:pPr marL="971550" lvl="1" indent="-514350">
              <a:defRPr/>
            </a:pPr>
            <a:r>
              <a:rPr lang="nl-NL" sz="2400" dirty="0">
                <a:solidFill>
                  <a:schemeClr val="tx1">
                    <a:lumMod val="75000"/>
                    <a:lumOff val="25000"/>
                  </a:schemeClr>
                </a:solidFill>
                <a:latin typeface="Arial Black" pitchFamily="-112" charset="0"/>
              </a:rPr>
              <a:t>In koppels: </a:t>
            </a:r>
          </a:p>
          <a:p>
            <a:pPr marL="971550" lvl="1" indent="-514350">
              <a:defRPr/>
            </a:pPr>
            <a:r>
              <a:rPr lang="nl-NL" sz="2400" dirty="0">
                <a:solidFill>
                  <a:schemeClr val="tx1">
                    <a:lumMod val="75000"/>
                    <a:lumOff val="25000"/>
                  </a:schemeClr>
                </a:solidFill>
                <a:latin typeface="Arial Black" pitchFamily="-112" charset="0"/>
              </a:rPr>
              <a:t>b.  Wat zijn volgens jullie energiegevers en nemers in zo’n dag en wat kan je beïnvloeden (volgende dia)? </a:t>
            </a:r>
          </a:p>
          <a:p>
            <a:pPr marL="514350" indent="-514350">
              <a:defRPr/>
            </a:pPr>
            <a:endParaRPr lang="nl-NL" sz="2400" dirty="0">
              <a:solidFill>
                <a:schemeClr val="tx1">
                  <a:lumMod val="75000"/>
                  <a:lumOff val="25000"/>
                </a:schemeClr>
              </a:solidFill>
              <a:latin typeface="Arial Black" pitchFamily="-112" charset="0"/>
            </a:endParaRPr>
          </a:p>
          <a:p>
            <a:pPr marL="514350" indent="-514350">
              <a:defRPr/>
            </a:pPr>
            <a:endParaRPr lang="nl-NL" sz="2400" dirty="0">
              <a:solidFill>
                <a:schemeClr val="tx1">
                  <a:lumMod val="75000"/>
                  <a:lumOff val="25000"/>
                </a:schemeClr>
              </a:solidFill>
              <a:latin typeface="Arial Black" pitchFamily="-112"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2000"/>
                                        <p:tgtEl>
                                          <p:spTgt spid="19"/>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1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Afgeronde rechthoek 37"/>
          <p:cNvSpPr/>
          <p:nvPr/>
        </p:nvSpPr>
        <p:spPr>
          <a:xfrm>
            <a:off x="0" y="0"/>
            <a:ext cx="4500563" cy="4365625"/>
          </a:xfrm>
          <a:prstGeom prst="roundRect">
            <a:avLst/>
          </a:prstGeom>
          <a:solidFill>
            <a:srgbClr val="FFFF00">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nl-NL"/>
          </a:p>
        </p:txBody>
      </p:sp>
      <p:sp>
        <p:nvSpPr>
          <p:cNvPr id="32" name="Afgeronde rechthoek 31"/>
          <p:cNvSpPr/>
          <p:nvPr/>
        </p:nvSpPr>
        <p:spPr>
          <a:xfrm>
            <a:off x="0" y="4429125"/>
            <a:ext cx="9336088" cy="63500"/>
          </a:xfrm>
          <a:prstGeom prst="round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cs typeface="Arial" charset="0"/>
            </a:endParaRPr>
          </a:p>
        </p:txBody>
      </p:sp>
      <p:sp>
        <p:nvSpPr>
          <p:cNvPr id="33" name="Afgeronde rechthoek 32"/>
          <p:cNvSpPr/>
          <p:nvPr/>
        </p:nvSpPr>
        <p:spPr>
          <a:xfrm flipV="1">
            <a:off x="4572000" y="0"/>
            <a:ext cx="71438" cy="6858000"/>
          </a:xfrm>
          <a:prstGeom prst="round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cs typeface="Arial" charset="0"/>
            </a:endParaRPr>
          </a:p>
        </p:txBody>
      </p:sp>
      <p:sp>
        <p:nvSpPr>
          <p:cNvPr id="34" name="Tekstvak 33"/>
          <p:cNvSpPr txBox="1">
            <a:spLocks noChangeArrowheads="1"/>
          </p:cNvSpPr>
          <p:nvPr/>
        </p:nvSpPr>
        <p:spPr bwMode="auto">
          <a:xfrm>
            <a:off x="0" y="4500563"/>
            <a:ext cx="2843213" cy="338137"/>
          </a:xfrm>
          <a:prstGeom prst="rect">
            <a:avLst/>
          </a:prstGeom>
          <a:noFill/>
          <a:ln w="9525">
            <a:noFill/>
            <a:miter lim="800000"/>
            <a:headEnd/>
            <a:tailEnd/>
          </a:ln>
        </p:spPr>
        <p:txBody>
          <a:bodyPr>
            <a:spAutoFit/>
          </a:bodyPr>
          <a:lstStyle/>
          <a:p>
            <a:pPr>
              <a:defRPr/>
            </a:pPr>
            <a:r>
              <a:rPr lang="nl-NL" sz="1600" dirty="0">
                <a:solidFill>
                  <a:schemeClr val="tx1">
                    <a:lumMod val="75000"/>
                    <a:lumOff val="25000"/>
                  </a:schemeClr>
                </a:solidFill>
                <a:latin typeface="Arial Black" pitchFamily="-112" charset="0"/>
              </a:rPr>
              <a:t>Weinig invloed </a:t>
            </a:r>
          </a:p>
        </p:txBody>
      </p:sp>
      <p:sp>
        <p:nvSpPr>
          <p:cNvPr id="35" name="Tekstvak 34"/>
          <p:cNvSpPr txBox="1">
            <a:spLocks noChangeArrowheads="1"/>
          </p:cNvSpPr>
          <p:nvPr/>
        </p:nvSpPr>
        <p:spPr bwMode="auto">
          <a:xfrm>
            <a:off x="6264275" y="4500563"/>
            <a:ext cx="2844800" cy="338137"/>
          </a:xfrm>
          <a:prstGeom prst="rect">
            <a:avLst/>
          </a:prstGeom>
          <a:noFill/>
          <a:ln w="9525">
            <a:noFill/>
            <a:miter lim="800000"/>
            <a:headEnd/>
            <a:tailEnd/>
          </a:ln>
        </p:spPr>
        <p:txBody>
          <a:bodyPr>
            <a:spAutoFit/>
          </a:bodyPr>
          <a:lstStyle/>
          <a:p>
            <a:pPr algn="r">
              <a:defRPr/>
            </a:pPr>
            <a:r>
              <a:rPr lang="nl-NL" sz="1600" dirty="0">
                <a:solidFill>
                  <a:schemeClr val="tx1">
                    <a:lumMod val="75000"/>
                    <a:lumOff val="25000"/>
                  </a:schemeClr>
                </a:solidFill>
                <a:latin typeface="Arial Black" pitchFamily="-112" charset="0"/>
              </a:rPr>
              <a:t>Veel invloed vanuit</a:t>
            </a:r>
          </a:p>
        </p:txBody>
      </p:sp>
      <p:sp>
        <p:nvSpPr>
          <p:cNvPr id="36" name="Tekstvak 35"/>
          <p:cNvSpPr txBox="1">
            <a:spLocks noChangeArrowheads="1"/>
          </p:cNvSpPr>
          <p:nvPr/>
        </p:nvSpPr>
        <p:spPr bwMode="auto">
          <a:xfrm>
            <a:off x="2987675" y="44450"/>
            <a:ext cx="1476375" cy="584200"/>
          </a:xfrm>
          <a:prstGeom prst="rect">
            <a:avLst/>
          </a:prstGeom>
          <a:noFill/>
          <a:ln w="9525">
            <a:noFill/>
            <a:miter lim="800000"/>
            <a:headEnd/>
            <a:tailEnd/>
          </a:ln>
        </p:spPr>
        <p:txBody>
          <a:bodyPr>
            <a:spAutoFit/>
          </a:bodyPr>
          <a:lstStyle/>
          <a:p>
            <a:pPr algn="r">
              <a:defRPr/>
            </a:pPr>
            <a:r>
              <a:rPr lang="nl-NL" sz="1600" dirty="0">
                <a:solidFill>
                  <a:schemeClr val="tx1">
                    <a:lumMod val="75000"/>
                    <a:lumOff val="25000"/>
                  </a:schemeClr>
                </a:solidFill>
                <a:latin typeface="Arial Black" pitchFamily="-112" charset="0"/>
              </a:rPr>
              <a:t>Groot effect</a:t>
            </a:r>
          </a:p>
        </p:txBody>
      </p:sp>
      <p:sp>
        <p:nvSpPr>
          <p:cNvPr id="37" name="Tekstvak 36"/>
          <p:cNvSpPr txBox="1">
            <a:spLocks noChangeArrowheads="1"/>
          </p:cNvSpPr>
          <p:nvPr/>
        </p:nvSpPr>
        <p:spPr bwMode="auto">
          <a:xfrm>
            <a:off x="2987675" y="6156325"/>
            <a:ext cx="1476375" cy="585788"/>
          </a:xfrm>
          <a:prstGeom prst="rect">
            <a:avLst/>
          </a:prstGeom>
          <a:noFill/>
          <a:ln w="9525">
            <a:noFill/>
            <a:miter lim="800000"/>
            <a:headEnd/>
            <a:tailEnd/>
          </a:ln>
        </p:spPr>
        <p:txBody>
          <a:bodyPr>
            <a:spAutoFit/>
          </a:bodyPr>
          <a:lstStyle/>
          <a:p>
            <a:pPr algn="r">
              <a:defRPr/>
            </a:pPr>
            <a:r>
              <a:rPr lang="nl-NL" sz="1600" dirty="0">
                <a:solidFill>
                  <a:schemeClr val="tx1">
                    <a:lumMod val="75000"/>
                    <a:lumOff val="25000"/>
                  </a:schemeClr>
                </a:solidFill>
                <a:latin typeface="Arial Black" pitchFamily="-112" charset="0"/>
              </a:rPr>
              <a:t>Klein effect</a:t>
            </a:r>
          </a:p>
        </p:txBody>
      </p:sp>
      <p:sp>
        <p:nvSpPr>
          <p:cNvPr id="39" name="Afgeronde rechthoek 38"/>
          <p:cNvSpPr/>
          <p:nvPr/>
        </p:nvSpPr>
        <p:spPr>
          <a:xfrm>
            <a:off x="4643438" y="0"/>
            <a:ext cx="4500562" cy="4365625"/>
          </a:xfrm>
          <a:prstGeom prst="roundRect">
            <a:avLst/>
          </a:prstGeom>
          <a:solidFill>
            <a:srgbClr val="FF99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nl-NL"/>
          </a:p>
        </p:txBody>
      </p:sp>
      <p:sp>
        <p:nvSpPr>
          <p:cNvPr id="43" name="Tekstvak 42"/>
          <p:cNvSpPr txBox="1">
            <a:spLocks noChangeArrowheads="1"/>
          </p:cNvSpPr>
          <p:nvPr/>
        </p:nvSpPr>
        <p:spPr bwMode="auto">
          <a:xfrm rot="5400000">
            <a:off x="6653212" y="1955801"/>
            <a:ext cx="4284663" cy="461962"/>
          </a:xfrm>
          <a:prstGeom prst="rect">
            <a:avLst/>
          </a:prstGeom>
          <a:noFill/>
          <a:ln w="9525">
            <a:noFill/>
            <a:miter lim="800000"/>
            <a:headEnd/>
            <a:tailEnd/>
          </a:ln>
        </p:spPr>
        <p:txBody>
          <a:bodyPr>
            <a:spAutoFit/>
          </a:bodyPr>
          <a:lstStyle/>
          <a:p>
            <a:pPr algn="ctr"/>
            <a:r>
              <a:rPr lang="nl-NL" sz="2400">
                <a:solidFill>
                  <a:schemeClr val="bg1"/>
                </a:solidFill>
                <a:latin typeface="Arial Black" pitchFamily="34" charset="0"/>
              </a:rPr>
              <a:t>FOCUS VAN ACTIE!</a:t>
            </a:r>
          </a:p>
        </p:txBody>
      </p:sp>
      <p:sp>
        <p:nvSpPr>
          <p:cNvPr id="44" name="Tekstvak 43"/>
          <p:cNvSpPr txBox="1">
            <a:spLocks noChangeArrowheads="1"/>
          </p:cNvSpPr>
          <p:nvPr/>
        </p:nvSpPr>
        <p:spPr bwMode="auto">
          <a:xfrm rot="16200000">
            <a:off x="-1865312" y="2073275"/>
            <a:ext cx="4284662" cy="369888"/>
          </a:xfrm>
          <a:prstGeom prst="rect">
            <a:avLst/>
          </a:prstGeom>
          <a:noFill/>
          <a:ln w="9525">
            <a:noFill/>
            <a:miter lim="800000"/>
            <a:headEnd/>
            <a:tailEnd/>
          </a:ln>
        </p:spPr>
        <p:txBody>
          <a:bodyPr>
            <a:spAutoFit/>
          </a:bodyPr>
          <a:lstStyle/>
          <a:p>
            <a:pPr algn="ctr">
              <a:defRPr/>
            </a:pPr>
            <a:r>
              <a:rPr lang="nl-NL" dirty="0">
                <a:solidFill>
                  <a:schemeClr val="bg2">
                    <a:lumMod val="25000"/>
                  </a:schemeClr>
                </a:solidFill>
                <a:latin typeface="Arial Black" pitchFamily="-112" charset="0"/>
              </a:rPr>
              <a:t>Benoemen en integreren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2000"/>
                                        <p:tgtEl>
                                          <p:spTgt spid="34"/>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35"/>
                                        </p:tgtEl>
                                        <p:attrNameLst>
                                          <p:attrName>style.visibility</p:attrName>
                                        </p:attrNameLst>
                                      </p:cBhvr>
                                      <p:to>
                                        <p:strVal val="visible"/>
                                      </p:to>
                                    </p:set>
                                    <p:animEffect transition="in" filter="fade">
                                      <p:cBhvr>
                                        <p:cTn id="11" dur="2000"/>
                                        <p:tgtEl>
                                          <p:spTgt spid="35"/>
                                        </p:tgtEl>
                                      </p:cBhvr>
                                    </p:animEffect>
                                  </p:childTnLst>
                                </p:cTn>
                              </p:par>
                            </p:childTnLst>
                          </p:cTn>
                        </p:par>
                        <p:par>
                          <p:cTn id="12" fill="hold">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36"/>
                                        </p:tgtEl>
                                        <p:attrNameLst>
                                          <p:attrName>style.visibility</p:attrName>
                                        </p:attrNameLst>
                                      </p:cBhvr>
                                      <p:to>
                                        <p:strVal val="visible"/>
                                      </p:to>
                                    </p:set>
                                    <p:animEffect transition="in" filter="fade">
                                      <p:cBhvr>
                                        <p:cTn id="15" dur="2000"/>
                                        <p:tgtEl>
                                          <p:spTgt spid="36"/>
                                        </p:tgtEl>
                                      </p:cBhvr>
                                    </p:animEffect>
                                  </p:childTnLst>
                                </p:cTn>
                              </p:par>
                            </p:childTnLst>
                          </p:cTn>
                        </p:par>
                        <p:par>
                          <p:cTn id="16" fill="hold">
                            <p:stCondLst>
                              <p:cond delay="6000"/>
                            </p:stCondLst>
                            <p:childTnLst>
                              <p:par>
                                <p:cTn id="17" presetID="10" presetClass="entr" presetSubtype="0" fill="hold" grpId="0" nodeType="after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fade">
                                      <p:cBhvr>
                                        <p:cTn id="19" dur="2000"/>
                                        <p:tgtEl>
                                          <p:spTgt spid="37"/>
                                        </p:tgtEl>
                                      </p:cBhvr>
                                    </p:animEffect>
                                  </p:childTnLst>
                                </p:cTn>
                              </p:par>
                            </p:childTnLst>
                          </p:cTn>
                        </p:par>
                        <p:par>
                          <p:cTn id="20" fill="hold">
                            <p:stCondLst>
                              <p:cond delay="8000"/>
                            </p:stCondLst>
                            <p:childTnLst>
                              <p:par>
                                <p:cTn id="21" presetID="10" presetClass="entr" presetSubtype="0" fill="hold" grpId="0" nodeType="afterEffect">
                                  <p:stCondLst>
                                    <p:cond delay="0"/>
                                  </p:stCondLst>
                                  <p:childTnLst>
                                    <p:set>
                                      <p:cBhvr>
                                        <p:cTn id="22" dur="1" fill="hold">
                                          <p:stCondLst>
                                            <p:cond delay="0"/>
                                          </p:stCondLst>
                                        </p:cTn>
                                        <p:tgtEl>
                                          <p:spTgt spid="43"/>
                                        </p:tgtEl>
                                        <p:attrNameLst>
                                          <p:attrName>style.visibility</p:attrName>
                                        </p:attrNameLst>
                                      </p:cBhvr>
                                      <p:to>
                                        <p:strVal val="visible"/>
                                      </p:to>
                                    </p:set>
                                    <p:animEffect transition="in" filter="fade">
                                      <p:cBhvr>
                                        <p:cTn id="23" dur="2000"/>
                                        <p:tgtEl>
                                          <p:spTgt spid="43"/>
                                        </p:tgtEl>
                                      </p:cBhvr>
                                    </p:animEffect>
                                  </p:childTnLst>
                                </p:cTn>
                              </p:par>
                            </p:childTnLst>
                          </p:cTn>
                        </p:par>
                        <p:par>
                          <p:cTn id="24" fill="hold">
                            <p:stCondLst>
                              <p:cond delay="10000"/>
                            </p:stCondLst>
                            <p:childTnLst>
                              <p:par>
                                <p:cTn id="25" presetID="10" presetClass="entr" presetSubtype="0" fill="hold" grpId="0" nodeType="afterEffect">
                                  <p:stCondLst>
                                    <p:cond delay="0"/>
                                  </p:stCondLst>
                                  <p:childTnLst>
                                    <p:set>
                                      <p:cBhvr>
                                        <p:cTn id="26" dur="1" fill="hold">
                                          <p:stCondLst>
                                            <p:cond delay="0"/>
                                          </p:stCondLst>
                                        </p:cTn>
                                        <p:tgtEl>
                                          <p:spTgt spid="44"/>
                                        </p:tgtEl>
                                        <p:attrNameLst>
                                          <p:attrName>style.visibility</p:attrName>
                                        </p:attrNameLst>
                                      </p:cBhvr>
                                      <p:to>
                                        <p:strVal val="visible"/>
                                      </p:to>
                                    </p:set>
                                    <p:animEffect transition="in" filter="fade">
                                      <p:cBhvr>
                                        <p:cTn id="27" dur="20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P spid="36" grpId="0"/>
      <p:bldP spid="37" grpId="0"/>
      <p:bldP spid="43" grpId="0"/>
      <p:bldP spid="4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kstvak 18"/>
          <p:cNvSpPr txBox="1">
            <a:spLocks noChangeArrowheads="1"/>
          </p:cNvSpPr>
          <p:nvPr/>
        </p:nvSpPr>
        <p:spPr bwMode="auto">
          <a:xfrm>
            <a:off x="111125" y="142875"/>
            <a:ext cx="8893175" cy="1200150"/>
          </a:xfrm>
          <a:prstGeom prst="rect">
            <a:avLst/>
          </a:prstGeom>
          <a:noFill/>
          <a:ln w="9525">
            <a:noFill/>
            <a:miter lim="800000"/>
            <a:headEnd/>
            <a:tailEnd/>
          </a:ln>
        </p:spPr>
        <p:txBody>
          <a:bodyPr>
            <a:spAutoFit/>
          </a:bodyPr>
          <a:lstStyle/>
          <a:p>
            <a:pPr algn="ctr">
              <a:defRPr/>
            </a:pPr>
            <a:r>
              <a:rPr lang="nl-NL" sz="4400" dirty="0" err="1">
                <a:solidFill>
                  <a:schemeClr val="tx1">
                    <a:lumMod val="75000"/>
                    <a:lumOff val="25000"/>
                  </a:schemeClr>
                </a:solidFill>
                <a:latin typeface="Arial Black" pitchFamily="-112" charset="0"/>
              </a:rPr>
              <a:t>Flow</a:t>
            </a:r>
            <a:r>
              <a:rPr lang="nl-NL" sz="4400" dirty="0">
                <a:solidFill>
                  <a:schemeClr val="tx1">
                    <a:lumMod val="75000"/>
                    <a:lumOff val="25000"/>
                  </a:schemeClr>
                </a:solidFill>
                <a:latin typeface="Arial Black" pitchFamily="-112" charset="0"/>
              </a:rPr>
              <a:t> als sturingsprincipe </a:t>
            </a:r>
          </a:p>
          <a:p>
            <a:pPr algn="ctr">
              <a:defRPr/>
            </a:pPr>
            <a:r>
              <a:rPr lang="nl-NL" sz="2800" dirty="0">
                <a:solidFill>
                  <a:schemeClr val="accent6">
                    <a:lumMod val="75000"/>
                  </a:schemeClr>
                </a:solidFill>
                <a:latin typeface="Arial Black" pitchFamily="-112" charset="0"/>
              </a:rPr>
              <a:t>Experiment Stedelijk Lyceum Enschede</a:t>
            </a:r>
          </a:p>
        </p:txBody>
      </p:sp>
      <p:sp>
        <p:nvSpPr>
          <p:cNvPr id="8" name="Rechthoek 7"/>
          <p:cNvSpPr/>
          <p:nvPr/>
        </p:nvSpPr>
        <p:spPr>
          <a:xfrm>
            <a:off x="0" y="6165850"/>
            <a:ext cx="9139238" cy="6921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nl-NL"/>
          </a:p>
        </p:txBody>
      </p:sp>
      <p:pic>
        <p:nvPicPr>
          <p:cNvPr id="19460" name="Picture 2" descr="BBlogovrij"/>
          <p:cNvPicPr>
            <a:picLocks noChangeAspect="1" noChangeArrowheads="1"/>
          </p:cNvPicPr>
          <p:nvPr/>
        </p:nvPicPr>
        <p:blipFill>
          <a:blip r:embed="rId3" cstate="print"/>
          <a:srcRect/>
          <a:stretch>
            <a:fillRect/>
          </a:stretch>
        </p:blipFill>
        <p:spPr bwMode="auto">
          <a:xfrm>
            <a:off x="179388" y="6215063"/>
            <a:ext cx="642937" cy="642937"/>
          </a:xfrm>
          <a:prstGeom prst="rect">
            <a:avLst/>
          </a:prstGeom>
          <a:noFill/>
          <a:ln w="9525">
            <a:noFill/>
            <a:miter lim="800000"/>
            <a:headEnd/>
            <a:tailEnd/>
          </a:ln>
        </p:spPr>
      </p:pic>
      <p:pic>
        <p:nvPicPr>
          <p:cNvPr id="19461" name="Picture 4"/>
          <p:cNvPicPr>
            <a:picLocks noChangeAspect="1" noChangeArrowheads="1"/>
          </p:cNvPicPr>
          <p:nvPr/>
        </p:nvPicPr>
        <p:blipFill>
          <a:blip r:embed="rId4" cstate="print"/>
          <a:srcRect/>
          <a:stretch>
            <a:fillRect/>
          </a:stretch>
        </p:blipFill>
        <p:spPr bwMode="auto">
          <a:xfrm>
            <a:off x="6656388" y="6192838"/>
            <a:ext cx="2446337" cy="647700"/>
          </a:xfrm>
          <a:prstGeom prst="rect">
            <a:avLst/>
          </a:prstGeom>
          <a:noFill/>
          <a:ln w="9525">
            <a:noFill/>
            <a:miter lim="800000"/>
            <a:headEnd/>
            <a:tailEnd/>
          </a:ln>
        </p:spPr>
      </p:pic>
      <p:sp>
        <p:nvSpPr>
          <p:cNvPr id="11" name="Tekstvak 10"/>
          <p:cNvSpPr txBox="1">
            <a:spLocks noChangeArrowheads="1"/>
          </p:cNvSpPr>
          <p:nvPr/>
        </p:nvSpPr>
        <p:spPr bwMode="auto">
          <a:xfrm>
            <a:off x="735013" y="2214563"/>
            <a:ext cx="8158162" cy="2185987"/>
          </a:xfrm>
          <a:prstGeom prst="rect">
            <a:avLst/>
          </a:prstGeom>
          <a:noFill/>
          <a:ln w="9525">
            <a:noFill/>
            <a:miter lim="800000"/>
            <a:headEnd/>
            <a:tailEnd/>
          </a:ln>
        </p:spPr>
        <p:txBody>
          <a:bodyPr>
            <a:spAutoFit/>
          </a:bodyPr>
          <a:lstStyle/>
          <a:p>
            <a:pPr marL="514350" indent="-514350">
              <a:buFontTx/>
              <a:buAutoNum type="arabicPeriod" startAt="4"/>
              <a:defRPr/>
            </a:pPr>
            <a:r>
              <a:rPr lang="nl-NL" sz="3200" dirty="0">
                <a:solidFill>
                  <a:schemeClr val="tx1">
                    <a:lumMod val="75000"/>
                    <a:lumOff val="25000"/>
                  </a:schemeClr>
                </a:solidFill>
                <a:latin typeface="Arial Black" pitchFamily="-112" charset="0"/>
              </a:rPr>
              <a:t>Sturing en ruimte</a:t>
            </a:r>
          </a:p>
          <a:p>
            <a:pPr marL="514350" indent="-514350">
              <a:buFontTx/>
              <a:buAutoNum type="arabicPeriod" startAt="4"/>
              <a:defRPr/>
            </a:pPr>
            <a:endParaRPr lang="nl-NL" sz="3200" dirty="0">
              <a:solidFill>
                <a:schemeClr val="tx1">
                  <a:lumMod val="75000"/>
                  <a:lumOff val="25000"/>
                </a:schemeClr>
              </a:solidFill>
              <a:latin typeface="Arial Black" pitchFamily="-112" charset="0"/>
            </a:endParaRPr>
          </a:p>
          <a:p>
            <a:pPr marL="514350" indent="-514350">
              <a:defRPr/>
            </a:pPr>
            <a:r>
              <a:rPr lang="nl-NL" sz="2400" dirty="0">
                <a:solidFill>
                  <a:schemeClr val="tx1">
                    <a:lumMod val="75000"/>
                    <a:lumOff val="25000"/>
                  </a:schemeClr>
                </a:solidFill>
                <a:latin typeface="Arial Black" pitchFamily="-112" charset="0"/>
              </a:rPr>
              <a:t>Hoe gaan we hier in dit experiment mee om?</a:t>
            </a:r>
          </a:p>
          <a:p>
            <a:pPr marL="514350" indent="-514350">
              <a:defRPr/>
            </a:pPr>
            <a:endParaRPr lang="nl-NL" sz="2400" dirty="0">
              <a:solidFill>
                <a:schemeClr val="tx1">
                  <a:lumMod val="75000"/>
                  <a:lumOff val="25000"/>
                </a:schemeClr>
              </a:solidFill>
              <a:latin typeface="Arial Black" pitchFamily="-112" charset="0"/>
            </a:endParaRPr>
          </a:p>
          <a:p>
            <a:pPr marL="514350" indent="-514350">
              <a:defRPr/>
            </a:pPr>
            <a:endParaRPr lang="nl-NL" sz="2400" dirty="0">
              <a:solidFill>
                <a:schemeClr val="tx1">
                  <a:lumMod val="75000"/>
                  <a:lumOff val="25000"/>
                </a:schemeClr>
              </a:solidFill>
              <a:latin typeface="Arial Black" pitchFamily="-112" charset="0"/>
            </a:endParaRPr>
          </a:p>
        </p:txBody>
      </p:sp>
      <p:pic>
        <p:nvPicPr>
          <p:cNvPr id="19463" name="Picture 2" descr="http://t3.gstatic.com/images?q=tbn:ANd9GcRXwyCaeJBw14EvwKb4Lwcw3rYS5_ZufPIjPm_4jBGsoM5r4nj5"/>
          <p:cNvPicPr>
            <a:picLocks noChangeAspect="1" noChangeArrowheads="1"/>
          </p:cNvPicPr>
          <p:nvPr/>
        </p:nvPicPr>
        <p:blipFill>
          <a:blip r:embed="rId5" cstate="print"/>
          <a:srcRect/>
          <a:stretch>
            <a:fillRect/>
          </a:stretch>
        </p:blipFill>
        <p:spPr bwMode="auto">
          <a:xfrm>
            <a:off x="2949575" y="3730625"/>
            <a:ext cx="3187700" cy="23876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2000"/>
                                        <p:tgtEl>
                                          <p:spTgt spid="19"/>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1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kstvak 18"/>
          <p:cNvSpPr txBox="1">
            <a:spLocks noChangeArrowheads="1"/>
          </p:cNvSpPr>
          <p:nvPr/>
        </p:nvSpPr>
        <p:spPr bwMode="auto">
          <a:xfrm>
            <a:off x="111125" y="142875"/>
            <a:ext cx="8893175" cy="1200150"/>
          </a:xfrm>
          <a:prstGeom prst="rect">
            <a:avLst/>
          </a:prstGeom>
          <a:noFill/>
          <a:ln w="9525">
            <a:noFill/>
            <a:miter lim="800000"/>
            <a:headEnd/>
            <a:tailEnd/>
          </a:ln>
        </p:spPr>
        <p:txBody>
          <a:bodyPr>
            <a:spAutoFit/>
          </a:bodyPr>
          <a:lstStyle/>
          <a:p>
            <a:pPr algn="ctr">
              <a:defRPr/>
            </a:pPr>
            <a:r>
              <a:rPr lang="nl-NL" sz="4400" dirty="0" err="1">
                <a:solidFill>
                  <a:schemeClr val="tx1">
                    <a:lumMod val="75000"/>
                    <a:lumOff val="25000"/>
                  </a:schemeClr>
                </a:solidFill>
                <a:latin typeface="Arial Black" pitchFamily="-112" charset="0"/>
              </a:rPr>
              <a:t>Flow</a:t>
            </a:r>
            <a:r>
              <a:rPr lang="nl-NL" sz="4400" dirty="0">
                <a:solidFill>
                  <a:schemeClr val="tx1">
                    <a:lumMod val="75000"/>
                    <a:lumOff val="25000"/>
                  </a:schemeClr>
                </a:solidFill>
                <a:latin typeface="Arial Black" pitchFamily="-112" charset="0"/>
              </a:rPr>
              <a:t> als sturingsprincipe </a:t>
            </a:r>
          </a:p>
          <a:p>
            <a:pPr algn="ctr">
              <a:defRPr/>
            </a:pPr>
            <a:r>
              <a:rPr lang="nl-NL" sz="2800" dirty="0">
                <a:solidFill>
                  <a:schemeClr val="accent6">
                    <a:lumMod val="75000"/>
                  </a:schemeClr>
                </a:solidFill>
                <a:latin typeface="Arial Black" pitchFamily="-112" charset="0"/>
              </a:rPr>
              <a:t>Experiment Stedelijk Lyceum Enschede</a:t>
            </a:r>
          </a:p>
        </p:txBody>
      </p:sp>
      <p:sp>
        <p:nvSpPr>
          <p:cNvPr id="8" name="Rechthoek 7"/>
          <p:cNvSpPr/>
          <p:nvPr/>
        </p:nvSpPr>
        <p:spPr>
          <a:xfrm>
            <a:off x="0" y="6165850"/>
            <a:ext cx="9139238" cy="6921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nl-NL"/>
          </a:p>
        </p:txBody>
      </p:sp>
      <p:pic>
        <p:nvPicPr>
          <p:cNvPr id="20484" name="Picture 2" descr="BBlogovrij"/>
          <p:cNvPicPr>
            <a:picLocks noChangeAspect="1" noChangeArrowheads="1"/>
          </p:cNvPicPr>
          <p:nvPr/>
        </p:nvPicPr>
        <p:blipFill>
          <a:blip r:embed="rId3" cstate="print"/>
          <a:srcRect/>
          <a:stretch>
            <a:fillRect/>
          </a:stretch>
        </p:blipFill>
        <p:spPr bwMode="auto">
          <a:xfrm>
            <a:off x="179388" y="6200775"/>
            <a:ext cx="642937" cy="642938"/>
          </a:xfrm>
          <a:prstGeom prst="rect">
            <a:avLst/>
          </a:prstGeom>
          <a:noFill/>
          <a:ln w="9525">
            <a:noFill/>
            <a:miter lim="800000"/>
            <a:headEnd/>
            <a:tailEnd/>
          </a:ln>
        </p:spPr>
      </p:pic>
      <p:pic>
        <p:nvPicPr>
          <p:cNvPr id="20485" name="Picture 4"/>
          <p:cNvPicPr>
            <a:picLocks noChangeAspect="1" noChangeArrowheads="1"/>
          </p:cNvPicPr>
          <p:nvPr/>
        </p:nvPicPr>
        <p:blipFill>
          <a:blip r:embed="rId4" cstate="print"/>
          <a:srcRect/>
          <a:stretch>
            <a:fillRect/>
          </a:stretch>
        </p:blipFill>
        <p:spPr bwMode="auto">
          <a:xfrm>
            <a:off x="6656388" y="6192838"/>
            <a:ext cx="2446337" cy="647700"/>
          </a:xfrm>
          <a:prstGeom prst="rect">
            <a:avLst/>
          </a:prstGeom>
          <a:noFill/>
          <a:ln w="9525">
            <a:noFill/>
            <a:miter lim="800000"/>
            <a:headEnd/>
            <a:tailEnd/>
          </a:ln>
        </p:spPr>
      </p:pic>
      <p:sp>
        <p:nvSpPr>
          <p:cNvPr id="11" name="Tekstvak 10"/>
          <p:cNvSpPr txBox="1">
            <a:spLocks noChangeArrowheads="1"/>
          </p:cNvSpPr>
          <p:nvPr/>
        </p:nvSpPr>
        <p:spPr bwMode="auto">
          <a:xfrm>
            <a:off x="735013" y="2214563"/>
            <a:ext cx="8158162" cy="1878012"/>
          </a:xfrm>
          <a:prstGeom prst="rect">
            <a:avLst/>
          </a:prstGeom>
          <a:noFill/>
          <a:ln w="9525">
            <a:noFill/>
            <a:miter lim="800000"/>
            <a:headEnd/>
            <a:tailEnd/>
          </a:ln>
        </p:spPr>
        <p:txBody>
          <a:bodyPr>
            <a:spAutoFit/>
          </a:bodyPr>
          <a:lstStyle/>
          <a:p>
            <a:pPr marL="514350" indent="-514350">
              <a:defRPr/>
            </a:pPr>
            <a:r>
              <a:rPr lang="nl-NL" sz="3200" dirty="0">
                <a:solidFill>
                  <a:schemeClr val="tx1">
                    <a:lumMod val="75000"/>
                    <a:lumOff val="25000"/>
                  </a:schemeClr>
                </a:solidFill>
                <a:latin typeface="Arial Black" pitchFamily="-112" charset="0"/>
              </a:rPr>
              <a:t>5. Succes- en faalfactoren</a:t>
            </a:r>
          </a:p>
          <a:p>
            <a:pPr marL="514350" indent="-514350">
              <a:defRPr/>
            </a:pPr>
            <a:endParaRPr lang="nl-NL" sz="3200" dirty="0">
              <a:solidFill>
                <a:schemeClr val="tx1">
                  <a:lumMod val="75000"/>
                  <a:lumOff val="25000"/>
                </a:schemeClr>
              </a:solidFill>
              <a:latin typeface="Arial Black" pitchFamily="-112" charset="0"/>
            </a:endParaRPr>
          </a:p>
          <a:p>
            <a:pPr marL="514350" indent="-514350">
              <a:defRPr/>
            </a:pPr>
            <a:r>
              <a:rPr lang="nl-NL" sz="2400" dirty="0">
                <a:solidFill>
                  <a:schemeClr val="tx1">
                    <a:lumMod val="75000"/>
                    <a:lumOff val="25000"/>
                  </a:schemeClr>
                </a:solidFill>
                <a:latin typeface="Arial Black" pitchFamily="-112" charset="0"/>
              </a:rPr>
              <a:t>Welke zijn dat?</a:t>
            </a:r>
          </a:p>
          <a:p>
            <a:pPr marL="514350" indent="-514350">
              <a:defRPr/>
            </a:pPr>
            <a:endParaRPr lang="nl-NL" sz="2400" dirty="0">
              <a:solidFill>
                <a:schemeClr val="tx1">
                  <a:lumMod val="75000"/>
                  <a:lumOff val="25000"/>
                </a:schemeClr>
              </a:solidFill>
              <a:latin typeface="Arial Black" pitchFamily="-112"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2000"/>
                                        <p:tgtEl>
                                          <p:spTgt spid="19"/>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1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kstvak 18"/>
          <p:cNvSpPr txBox="1">
            <a:spLocks noChangeArrowheads="1"/>
          </p:cNvSpPr>
          <p:nvPr/>
        </p:nvSpPr>
        <p:spPr bwMode="auto">
          <a:xfrm>
            <a:off x="111125" y="142875"/>
            <a:ext cx="8893175" cy="1200150"/>
          </a:xfrm>
          <a:prstGeom prst="rect">
            <a:avLst/>
          </a:prstGeom>
          <a:noFill/>
          <a:ln w="9525">
            <a:noFill/>
            <a:miter lim="800000"/>
            <a:headEnd/>
            <a:tailEnd/>
          </a:ln>
        </p:spPr>
        <p:txBody>
          <a:bodyPr>
            <a:spAutoFit/>
          </a:bodyPr>
          <a:lstStyle/>
          <a:p>
            <a:pPr algn="ctr">
              <a:defRPr/>
            </a:pPr>
            <a:r>
              <a:rPr lang="nl-NL" sz="4400" dirty="0" err="1">
                <a:solidFill>
                  <a:schemeClr val="tx1">
                    <a:lumMod val="75000"/>
                    <a:lumOff val="25000"/>
                  </a:schemeClr>
                </a:solidFill>
                <a:latin typeface="Arial Black" pitchFamily="-112" charset="0"/>
              </a:rPr>
              <a:t>Flow</a:t>
            </a:r>
            <a:r>
              <a:rPr lang="nl-NL" sz="4400" dirty="0">
                <a:solidFill>
                  <a:schemeClr val="tx1">
                    <a:lumMod val="75000"/>
                    <a:lumOff val="25000"/>
                  </a:schemeClr>
                </a:solidFill>
                <a:latin typeface="Arial Black" pitchFamily="-112" charset="0"/>
              </a:rPr>
              <a:t> als sturingsprincipe </a:t>
            </a:r>
          </a:p>
          <a:p>
            <a:pPr algn="ctr">
              <a:defRPr/>
            </a:pPr>
            <a:r>
              <a:rPr lang="nl-NL" sz="2800" dirty="0">
                <a:solidFill>
                  <a:schemeClr val="accent6">
                    <a:lumMod val="75000"/>
                  </a:schemeClr>
                </a:solidFill>
                <a:latin typeface="Arial Black" pitchFamily="-112" charset="0"/>
              </a:rPr>
              <a:t>Experiment Stedelijk Lyceum Enschede</a:t>
            </a:r>
          </a:p>
        </p:txBody>
      </p:sp>
      <p:sp>
        <p:nvSpPr>
          <p:cNvPr id="8" name="Rechthoek 7"/>
          <p:cNvSpPr/>
          <p:nvPr/>
        </p:nvSpPr>
        <p:spPr>
          <a:xfrm>
            <a:off x="0" y="6165850"/>
            <a:ext cx="9139238" cy="6921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nl-NL"/>
          </a:p>
        </p:txBody>
      </p:sp>
      <p:pic>
        <p:nvPicPr>
          <p:cNvPr id="21508" name="Picture 2" descr="BBlogovrij"/>
          <p:cNvPicPr>
            <a:picLocks noChangeAspect="1" noChangeArrowheads="1"/>
          </p:cNvPicPr>
          <p:nvPr/>
        </p:nvPicPr>
        <p:blipFill>
          <a:blip r:embed="rId3" cstate="print"/>
          <a:srcRect/>
          <a:stretch>
            <a:fillRect/>
          </a:stretch>
        </p:blipFill>
        <p:spPr bwMode="auto">
          <a:xfrm>
            <a:off x="179388" y="6215063"/>
            <a:ext cx="642937" cy="642937"/>
          </a:xfrm>
          <a:prstGeom prst="rect">
            <a:avLst/>
          </a:prstGeom>
          <a:noFill/>
          <a:ln w="9525">
            <a:noFill/>
            <a:miter lim="800000"/>
            <a:headEnd/>
            <a:tailEnd/>
          </a:ln>
        </p:spPr>
      </p:pic>
      <p:pic>
        <p:nvPicPr>
          <p:cNvPr id="21509" name="Picture 4"/>
          <p:cNvPicPr>
            <a:picLocks noChangeAspect="1" noChangeArrowheads="1"/>
          </p:cNvPicPr>
          <p:nvPr/>
        </p:nvPicPr>
        <p:blipFill>
          <a:blip r:embed="rId4" cstate="print"/>
          <a:srcRect/>
          <a:stretch>
            <a:fillRect/>
          </a:stretch>
        </p:blipFill>
        <p:spPr bwMode="auto">
          <a:xfrm>
            <a:off x="6656388" y="6192838"/>
            <a:ext cx="2446337" cy="647700"/>
          </a:xfrm>
          <a:prstGeom prst="rect">
            <a:avLst/>
          </a:prstGeom>
          <a:noFill/>
          <a:ln w="9525">
            <a:noFill/>
            <a:miter lim="800000"/>
            <a:headEnd/>
            <a:tailEnd/>
          </a:ln>
        </p:spPr>
      </p:pic>
      <p:sp>
        <p:nvSpPr>
          <p:cNvPr id="11" name="Tekstvak 10"/>
          <p:cNvSpPr txBox="1">
            <a:spLocks noChangeArrowheads="1"/>
          </p:cNvSpPr>
          <p:nvPr/>
        </p:nvSpPr>
        <p:spPr bwMode="auto">
          <a:xfrm>
            <a:off x="735013" y="2214563"/>
            <a:ext cx="8408987" cy="4032250"/>
          </a:xfrm>
          <a:prstGeom prst="rect">
            <a:avLst/>
          </a:prstGeom>
          <a:noFill/>
          <a:ln w="9525">
            <a:noFill/>
            <a:miter lim="800000"/>
            <a:headEnd/>
            <a:tailEnd/>
          </a:ln>
        </p:spPr>
        <p:txBody>
          <a:bodyPr>
            <a:spAutoFit/>
          </a:bodyPr>
          <a:lstStyle/>
          <a:p>
            <a:pPr marL="514350" indent="-514350">
              <a:defRPr/>
            </a:pPr>
            <a:r>
              <a:rPr lang="nl-NL" sz="3200" dirty="0">
                <a:solidFill>
                  <a:schemeClr val="tx1">
                    <a:lumMod val="75000"/>
                    <a:lumOff val="25000"/>
                  </a:schemeClr>
                </a:solidFill>
                <a:latin typeface="Arial Black" pitchFamily="-112" charset="0"/>
              </a:rPr>
              <a:t>6. Inrichting van het proces</a:t>
            </a:r>
          </a:p>
          <a:p>
            <a:pPr marL="514350" indent="-514350">
              <a:defRPr/>
            </a:pPr>
            <a:endParaRPr lang="nl-NL" sz="3200" dirty="0">
              <a:solidFill>
                <a:schemeClr val="tx1">
                  <a:lumMod val="75000"/>
                  <a:lumOff val="25000"/>
                </a:schemeClr>
              </a:solidFill>
              <a:latin typeface="Arial Black" pitchFamily="-112" charset="0"/>
            </a:endParaRPr>
          </a:p>
          <a:p>
            <a:pPr marL="514350" indent="-514350">
              <a:defRPr/>
            </a:pPr>
            <a:r>
              <a:rPr lang="nl-NL" sz="2400" dirty="0">
                <a:solidFill>
                  <a:schemeClr val="tx1">
                    <a:lumMod val="75000"/>
                    <a:lumOff val="25000"/>
                  </a:schemeClr>
                </a:solidFill>
                <a:latin typeface="Arial Black" pitchFamily="-112" charset="0"/>
              </a:rPr>
              <a:t>Week 48: invullen WEM</a:t>
            </a:r>
          </a:p>
          <a:p>
            <a:pPr marL="514350" indent="-514350">
              <a:defRPr/>
            </a:pPr>
            <a:r>
              <a:rPr lang="nl-NL" sz="2400" dirty="0">
                <a:solidFill>
                  <a:schemeClr val="tx1">
                    <a:lumMod val="75000"/>
                    <a:lumOff val="25000"/>
                  </a:schemeClr>
                </a:solidFill>
                <a:latin typeface="Arial Black" pitchFamily="-112" charset="0"/>
              </a:rPr>
              <a:t>Week 49: individueel gesprek (1,5 uur Roombeek)</a:t>
            </a:r>
          </a:p>
          <a:p>
            <a:pPr marL="514350" indent="-514350">
              <a:defRPr/>
            </a:pPr>
            <a:r>
              <a:rPr lang="nl-NL" sz="2400" dirty="0">
                <a:solidFill>
                  <a:schemeClr val="tx1">
                    <a:lumMod val="75000"/>
                    <a:lumOff val="25000"/>
                  </a:schemeClr>
                </a:solidFill>
                <a:latin typeface="Arial Black" pitchFamily="-112" charset="0"/>
              </a:rPr>
              <a:t>Week 50: Terugkoppeling (opbrengst/inzicht) en</a:t>
            </a:r>
          </a:p>
          <a:p>
            <a:pPr marL="514350" indent="-514350">
              <a:defRPr/>
            </a:pPr>
            <a:r>
              <a:rPr lang="nl-NL" sz="2400" dirty="0">
                <a:solidFill>
                  <a:schemeClr val="tx1">
                    <a:lumMod val="75000"/>
                    <a:lumOff val="25000"/>
                  </a:schemeClr>
                </a:solidFill>
                <a:latin typeface="Arial Black" pitchFamily="-112" charset="0"/>
              </a:rPr>
              <a:t>		       Planbespreking (aanpak, planning)</a:t>
            </a:r>
          </a:p>
          <a:p>
            <a:pPr marL="514350" indent="-514350">
              <a:defRPr/>
            </a:pPr>
            <a:r>
              <a:rPr lang="nl-NL" sz="2400" dirty="0">
                <a:solidFill>
                  <a:schemeClr val="tx1">
                    <a:lumMod val="75000"/>
                    <a:lumOff val="25000"/>
                  </a:schemeClr>
                </a:solidFill>
                <a:latin typeface="Arial Black" pitchFamily="-112" charset="0"/>
              </a:rPr>
              <a:t>		       13 december: 2,5 uur</a:t>
            </a:r>
          </a:p>
          <a:p>
            <a:pPr marL="514350" indent="-514350">
              <a:defRPr/>
            </a:pPr>
            <a:r>
              <a:rPr lang="nl-NL" sz="2400" dirty="0">
                <a:solidFill>
                  <a:schemeClr val="tx1">
                    <a:lumMod val="75000"/>
                    <a:lumOff val="25000"/>
                  </a:schemeClr>
                </a:solidFill>
                <a:latin typeface="Arial Black" pitchFamily="-112" charset="0"/>
              </a:rPr>
              <a:t>Week 50: Introductie in teams door </a:t>
            </a:r>
            <a:r>
              <a:rPr lang="nl-NL" sz="2400" dirty="0" err="1">
                <a:solidFill>
                  <a:schemeClr val="tx1">
                    <a:lumMod val="75000"/>
                    <a:lumOff val="25000"/>
                  </a:schemeClr>
                </a:solidFill>
                <a:latin typeface="Arial Black" pitchFamily="-112" charset="0"/>
              </a:rPr>
              <a:t>TL’s</a:t>
            </a:r>
            <a:endParaRPr lang="nl-NL" sz="2400" dirty="0">
              <a:solidFill>
                <a:schemeClr val="tx1">
                  <a:lumMod val="75000"/>
                  <a:lumOff val="25000"/>
                </a:schemeClr>
              </a:solidFill>
              <a:latin typeface="Arial Black" pitchFamily="-112" charset="0"/>
            </a:endParaRPr>
          </a:p>
          <a:p>
            <a:pPr marL="514350" indent="-514350">
              <a:defRPr/>
            </a:pPr>
            <a:r>
              <a:rPr lang="nl-NL" sz="2400" dirty="0">
                <a:solidFill>
                  <a:schemeClr val="tx1">
                    <a:lumMod val="75000"/>
                    <a:lumOff val="25000"/>
                  </a:schemeClr>
                </a:solidFill>
                <a:latin typeface="Arial Black" pitchFamily="-112" charset="0"/>
              </a:rPr>
              <a:t>Week 51: invulling energiemeter  medewerkers</a:t>
            </a:r>
            <a:endParaRPr lang="nl-NL" sz="2000" dirty="0">
              <a:solidFill>
                <a:schemeClr val="tx1">
                  <a:lumMod val="75000"/>
                  <a:lumOff val="25000"/>
                </a:schemeClr>
              </a:solidFill>
              <a:latin typeface="Arial Black" pitchFamily="-112" charset="0"/>
            </a:endParaRPr>
          </a:p>
          <a:p>
            <a:pPr marL="514350" indent="-514350">
              <a:defRPr/>
            </a:pPr>
            <a:endParaRPr lang="nl-NL" sz="2400" dirty="0">
              <a:solidFill>
                <a:schemeClr val="tx1">
                  <a:lumMod val="75000"/>
                  <a:lumOff val="25000"/>
                </a:schemeClr>
              </a:solidFill>
              <a:latin typeface="Arial Black" pitchFamily="-112"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2000"/>
                                        <p:tgtEl>
                                          <p:spTgt spid="19"/>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1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kstvak 18"/>
          <p:cNvSpPr txBox="1">
            <a:spLocks noChangeArrowheads="1"/>
          </p:cNvSpPr>
          <p:nvPr/>
        </p:nvSpPr>
        <p:spPr bwMode="auto">
          <a:xfrm>
            <a:off x="111125" y="142875"/>
            <a:ext cx="8893175" cy="1200150"/>
          </a:xfrm>
          <a:prstGeom prst="rect">
            <a:avLst/>
          </a:prstGeom>
          <a:noFill/>
          <a:ln w="9525">
            <a:noFill/>
            <a:miter lim="800000"/>
            <a:headEnd/>
            <a:tailEnd/>
          </a:ln>
        </p:spPr>
        <p:txBody>
          <a:bodyPr>
            <a:spAutoFit/>
          </a:bodyPr>
          <a:lstStyle/>
          <a:p>
            <a:pPr algn="ctr">
              <a:defRPr/>
            </a:pPr>
            <a:r>
              <a:rPr lang="nl-NL" sz="4400" dirty="0" err="1">
                <a:solidFill>
                  <a:schemeClr val="tx1">
                    <a:lumMod val="75000"/>
                    <a:lumOff val="25000"/>
                  </a:schemeClr>
                </a:solidFill>
                <a:latin typeface="Arial Black" pitchFamily="-112" charset="0"/>
              </a:rPr>
              <a:t>Flow</a:t>
            </a:r>
            <a:r>
              <a:rPr lang="nl-NL" sz="4400" dirty="0">
                <a:solidFill>
                  <a:schemeClr val="tx1">
                    <a:lumMod val="75000"/>
                    <a:lumOff val="25000"/>
                  </a:schemeClr>
                </a:solidFill>
                <a:latin typeface="Arial Black" pitchFamily="-112" charset="0"/>
              </a:rPr>
              <a:t> als sturingsprincipe </a:t>
            </a:r>
          </a:p>
          <a:p>
            <a:pPr algn="ctr">
              <a:defRPr/>
            </a:pPr>
            <a:r>
              <a:rPr lang="nl-NL" sz="2800" dirty="0">
                <a:solidFill>
                  <a:schemeClr val="accent6">
                    <a:lumMod val="75000"/>
                  </a:schemeClr>
                </a:solidFill>
                <a:latin typeface="Arial Black" pitchFamily="-112" charset="0"/>
              </a:rPr>
              <a:t>Experiment Stedelijk Lyceum Enschede</a:t>
            </a:r>
          </a:p>
        </p:txBody>
      </p:sp>
      <p:sp>
        <p:nvSpPr>
          <p:cNvPr id="31" name="Tekstvak 30"/>
          <p:cNvSpPr txBox="1">
            <a:spLocks noChangeArrowheads="1"/>
          </p:cNvSpPr>
          <p:nvPr/>
        </p:nvSpPr>
        <p:spPr bwMode="auto">
          <a:xfrm>
            <a:off x="735013" y="2214563"/>
            <a:ext cx="8158162" cy="3662362"/>
          </a:xfrm>
          <a:prstGeom prst="rect">
            <a:avLst/>
          </a:prstGeom>
          <a:noFill/>
          <a:ln w="9525">
            <a:noFill/>
            <a:miter lim="800000"/>
            <a:headEnd/>
            <a:tailEnd/>
          </a:ln>
        </p:spPr>
        <p:txBody>
          <a:bodyPr>
            <a:spAutoFit/>
          </a:bodyPr>
          <a:lstStyle/>
          <a:p>
            <a:pPr>
              <a:defRPr/>
            </a:pPr>
            <a:r>
              <a:rPr lang="nl-NL" sz="3200" dirty="0">
                <a:solidFill>
                  <a:schemeClr val="tx1">
                    <a:lumMod val="75000"/>
                    <a:lumOff val="25000"/>
                  </a:schemeClr>
                </a:solidFill>
                <a:latin typeface="Arial Black" pitchFamily="-112" charset="0"/>
              </a:rPr>
              <a:t>Startbijeenkomst</a:t>
            </a:r>
          </a:p>
          <a:p>
            <a:pPr>
              <a:defRPr/>
            </a:pPr>
            <a:endParaRPr lang="nl-NL" sz="3200" dirty="0">
              <a:solidFill>
                <a:schemeClr val="tx1">
                  <a:lumMod val="75000"/>
                  <a:lumOff val="25000"/>
                </a:schemeClr>
              </a:solidFill>
              <a:latin typeface="Arial Black" pitchFamily="-112" charset="0"/>
            </a:endParaRPr>
          </a:p>
          <a:p>
            <a:pPr>
              <a:defRPr/>
            </a:pPr>
            <a:r>
              <a:rPr lang="nl-NL" sz="2400" dirty="0">
                <a:solidFill>
                  <a:schemeClr val="tx1">
                    <a:lumMod val="75000"/>
                    <a:lumOff val="25000"/>
                  </a:schemeClr>
                </a:solidFill>
                <a:latin typeface="Arial Black" pitchFamily="-112" charset="0"/>
              </a:rPr>
              <a:t>Doelstelling:</a:t>
            </a:r>
          </a:p>
          <a:p>
            <a:pPr marL="457200" indent="-457200">
              <a:buFontTx/>
              <a:buAutoNum type="arabicPeriod"/>
              <a:defRPr/>
            </a:pPr>
            <a:r>
              <a:rPr lang="nl-NL" sz="2400" dirty="0">
                <a:solidFill>
                  <a:schemeClr val="tx1">
                    <a:lumMod val="75000"/>
                    <a:lumOff val="25000"/>
                  </a:schemeClr>
                </a:solidFill>
                <a:latin typeface="Arial Black" pitchFamily="-112" charset="0"/>
              </a:rPr>
              <a:t>Enthousiasme voor doelstelling project: </a:t>
            </a:r>
          </a:p>
          <a:p>
            <a:pPr marL="457200" indent="-457200">
              <a:defRPr/>
            </a:pPr>
            <a:r>
              <a:rPr lang="nl-NL" sz="2400" dirty="0">
                <a:solidFill>
                  <a:schemeClr val="tx1">
                    <a:lumMod val="75000"/>
                    <a:lumOff val="25000"/>
                  </a:schemeClr>
                </a:solidFill>
                <a:latin typeface="Arial Black" pitchFamily="-112" charset="0"/>
              </a:rPr>
              <a:t>	krachtiger maken personeel en hen invloed geven op organisatie van het onderwijs</a:t>
            </a:r>
          </a:p>
          <a:p>
            <a:pPr marL="457200" indent="-457200">
              <a:buFontTx/>
              <a:buAutoNum type="arabicPeriod" startAt="2"/>
              <a:defRPr/>
            </a:pPr>
            <a:r>
              <a:rPr lang="nl-NL" sz="2400" dirty="0">
                <a:solidFill>
                  <a:schemeClr val="tx1">
                    <a:lumMod val="75000"/>
                    <a:lumOff val="25000"/>
                  </a:schemeClr>
                </a:solidFill>
                <a:latin typeface="Arial Black" pitchFamily="-112" charset="0"/>
              </a:rPr>
              <a:t>Faciliteren van teamleiders om een vergelijkbare bijeenkomst te houden</a:t>
            </a:r>
          </a:p>
          <a:p>
            <a:pPr marL="457200" indent="-457200">
              <a:buFontTx/>
              <a:buAutoNum type="arabicPeriod" startAt="2"/>
              <a:defRPr/>
            </a:pPr>
            <a:r>
              <a:rPr lang="nl-NL" sz="2400" dirty="0">
                <a:solidFill>
                  <a:schemeClr val="tx1">
                    <a:lumMod val="75000"/>
                    <a:lumOff val="25000"/>
                  </a:schemeClr>
                </a:solidFill>
                <a:latin typeface="Arial Black" pitchFamily="-112" charset="0"/>
              </a:rPr>
              <a:t>Inrichten van het vervolgproces</a:t>
            </a:r>
            <a:endParaRPr lang="nl-NL" sz="1100" dirty="0">
              <a:solidFill>
                <a:schemeClr val="tx1">
                  <a:lumMod val="75000"/>
                  <a:lumOff val="25000"/>
                </a:schemeClr>
              </a:solidFill>
              <a:latin typeface="Arial Black" pitchFamily="-112" charset="0"/>
            </a:endParaRPr>
          </a:p>
        </p:txBody>
      </p:sp>
      <p:sp>
        <p:nvSpPr>
          <p:cNvPr id="41" name="Rechthoek 40"/>
          <p:cNvSpPr/>
          <p:nvPr/>
        </p:nvSpPr>
        <p:spPr>
          <a:xfrm>
            <a:off x="0" y="6165850"/>
            <a:ext cx="9139238" cy="6921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nl-NL"/>
          </a:p>
        </p:txBody>
      </p:sp>
      <p:pic>
        <p:nvPicPr>
          <p:cNvPr id="4101" name="Picture 2" descr="BBlogovrij"/>
          <p:cNvPicPr>
            <a:picLocks noChangeAspect="1" noChangeArrowheads="1"/>
          </p:cNvPicPr>
          <p:nvPr/>
        </p:nvPicPr>
        <p:blipFill>
          <a:blip r:embed="rId3" cstate="print"/>
          <a:srcRect/>
          <a:stretch>
            <a:fillRect/>
          </a:stretch>
        </p:blipFill>
        <p:spPr bwMode="auto">
          <a:xfrm>
            <a:off x="179388" y="6215063"/>
            <a:ext cx="642937" cy="642937"/>
          </a:xfrm>
          <a:prstGeom prst="rect">
            <a:avLst/>
          </a:prstGeom>
          <a:noFill/>
          <a:ln w="9525">
            <a:noFill/>
            <a:miter lim="800000"/>
            <a:headEnd/>
            <a:tailEnd/>
          </a:ln>
        </p:spPr>
      </p:pic>
      <p:pic>
        <p:nvPicPr>
          <p:cNvPr id="4102" name="Picture 4"/>
          <p:cNvPicPr>
            <a:picLocks noChangeAspect="1" noChangeArrowheads="1"/>
          </p:cNvPicPr>
          <p:nvPr/>
        </p:nvPicPr>
        <p:blipFill>
          <a:blip r:embed="rId4" cstate="print"/>
          <a:srcRect/>
          <a:stretch>
            <a:fillRect/>
          </a:stretch>
        </p:blipFill>
        <p:spPr bwMode="auto">
          <a:xfrm>
            <a:off x="6656388" y="6192838"/>
            <a:ext cx="2446337" cy="6477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2000"/>
                                        <p:tgtEl>
                                          <p:spTgt spid="19"/>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fade">
                                      <p:cBhvr>
                                        <p:cTn id="11" dur="20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3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fgeronde rechthoek 1"/>
          <p:cNvSpPr/>
          <p:nvPr/>
        </p:nvSpPr>
        <p:spPr>
          <a:xfrm>
            <a:off x="-107950" y="3724275"/>
            <a:ext cx="9336088" cy="65088"/>
          </a:xfrm>
          <a:prstGeom prst="round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cs typeface="Arial" charset="0"/>
            </a:endParaRPr>
          </a:p>
        </p:txBody>
      </p:sp>
      <p:cxnSp>
        <p:nvCxnSpPr>
          <p:cNvPr id="3" name="Rechte verbindingslijn 2"/>
          <p:cNvCxnSpPr/>
          <p:nvPr/>
        </p:nvCxnSpPr>
        <p:spPr>
          <a:xfrm rot="5400000" flipH="1" flipV="1">
            <a:off x="-284163" y="3429001"/>
            <a:ext cx="1152525" cy="0"/>
          </a:xfrm>
          <a:prstGeom prst="line">
            <a:avLst/>
          </a:prstGeom>
          <a:ln w="38100">
            <a:solidFill>
              <a:schemeClr val="accent6">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6" name="Tekstvak 5"/>
          <p:cNvSpPr txBox="1">
            <a:spLocks noChangeArrowheads="1"/>
          </p:cNvSpPr>
          <p:nvPr/>
        </p:nvSpPr>
        <p:spPr bwMode="auto">
          <a:xfrm>
            <a:off x="714375" y="142875"/>
            <a:ext cx="8105775" cy="584200"/>
          </a:xfrm>
          <a:prstGeom prst="rect">
            <a:avLst/>
          </a:prstGeom>
          <a:noFill/>
          <a:ln w="9525">
            <a:noFill/>
            <a:miter lim="800000"/>
            <a:headEnd/>
            <a:tailEnd/>
          </a:ln>
        </p:spPr>
        <p:txBody>
          <a:bodyPr>
            <a:spAutoFit/>
          </a:bodyPr>
          <a:lstStyle/>
          <a:p>
            <a:pPr>
              <a:defRPr/>
            </a:pPr>
            <a:r>
              <a:rPr lang="nl-NL" sz="3200" dirty="0">
                <a:solidFill>
                  <a:schemeClr val="tx1">
                    <a:lumMod val="75000"/>
                    <a:lumOff val="25000"/>
                  </a:schemeClr>
                </a:solidFill>
                <a:latin typeface="Arial Black" pitchFamily="-112" charset="0"/>
              </a:rPr>
              <a:t>Grove planning “sturen op </a:t>
            </a:r>
            <a:r>
              <a:rPr lang="nl-NL" sz="3200" dirty="0" err="1">
                <a:solidFill>
                  <a:schemeClr val="tx1">
                    <a:lumMod val="75000"/>
                    <a:lumOff val="25000"/>
                  </a:schemeClr>
                </a:solidFill>
                <a:latin typeface="Arial Black" pitchFamily="-112" charset="0"/>
              </a:rPr>
              <a:t>Flow</a:t>
            </a:r>
            <a:r>
              <a:rPr lang="nl-NL" sz="3200" dirty="0">
                <a:solidFill>
                  <a:schemeClr val="tx1">
                    <a:lumMod val="75000"/>
                    <a:lumOff val="25000"/>
                  </a:schemeClr>
                </a:solidFill>
                <a:latin typeface="Arial Black" pitchFamily="-112" charset="0"/>
              </a:rPr>
              <a:t>”</a:t>
            </a:r>
          </a:p>
        </p:txBody>
      </p:sp>
      <p:sp>
        <p:nvSpPr>
          <p:cNvPr id="7" name="Tekstvak 6"/>
          <p:cNvSpPr txBox="1">
            <a:spLocks noChangeArrowheads="1"/>
          </p:cNvSpPr>
          <p:nvPr/>
        </p:nvSpPr>
        <p:spPr bwMode="auto">
          <a:xfrm>
            <a:off x="-80963" y="4005263"/>
            <a:ext cx="792163" cy="584200"/>
          </a:xfrm>
          <a:prstGeom prst="rect">
            <a:avLst/>
          </a:prstGeom>
          <a:noFill/>
          <a:ln w="9525">
            <a:noFill/>
            <a:miter lim="800000"/>
            <a:headEnd/>
            <a:tailEnd/>
          </a:ln>
        </p:spPr>
        <p:txBody>
          <a:bodyPr>
            <a:spAutoFit/>
          </a:bodyPr>
          <a:lstStyle/>
          <a:p>
            <a:pPr algn="ctr">
              <a:defRPr/>
            </a:pPr>
            <a:r>
              <a:rPr lang="nl-NL" sz="1600" dirty="0">
                <a:solidFill>
                  <a:schemeClr val="tx1">
                    <a:lumMod val="75000"/>
                    <a:lumOff val="25000"/>
                  </a:schemeClr>
                </a:solidFill>
                <a:latin typeface="Arial Black" pitchFamily="-112" charset="0"/>
              </a:rPr>
              <a:t>febr.</a:t>
            </a:r>
          </a:p>
          <a:p>
            <a:pPr algn="ctr">
              <a:defRPr/>
            </a:pPr>
            <a:r>
              <a:rPr lang="nl-NL" sz="1600" dirty="0">
                <a:solidFill>
                  <a:schemeClr val="tx1">
                    <a:lumMod val="75000"/>
                    <a:lumOff val="25000"/>
                  </a:schemeClr>
                </a:solidFill>
                <a:latin typeface="Arial Black" pitchFamily="-112" charset="0"/>
              </a:rPr>
              <a:t>2011</a:t>
            </a:r>
          </a:p>
        </p:txBody>
      </p:sp>
      <p:sp>
        <p:nvSpPr>
          <p:cNvPr id="8" name="Tekstvak 7"/>
          <p:cNvSpPr txBox="1">
            <a:spLocks noChangeArrowheads="1"/>
          </p:cNvSpPr>
          <p:nvPr/>
        </p:nvSpPr>
        <p:spPr bwMode="auto">
          <a:xfrm>
            <a:off x="900113" y="4005263"/>
            <a:ext cx="792162" cy="584200"/>
          </a:xfrm>
          <a:prstGeom prst="rect">
            <a:avLst/>
          </a:prstGeom>
          <a:noFill/>
          <a:ln w="9525">
            <a:noFill/>
            <a:miter lim="800000"/>
            <a:headEnd/>
            <a:tailEnd/>
          </a:ln>
        </p:spPr>
        <p:txBody>
          <a:bodyPr>
            <a:spAutoFit/>
          </a:bodyPr>
          <a:lstStyle/>
          <a:p>
            <a:pPr algn="ctr">
              <a:defRPr/>
            </a:pPr>
            <a:r>
              <a:rPr lang="nl-NL" sz="1600" dirty="0" err="1">
                <a:solidFill>
                  <a:schemeClr val="tx1">
                    <a:lumMod val="75000"/>
                    <a:lumOff val="25000"/>
                  </a:schemeClr>
                </a:solidFill>
                <a:latin typeface="Arial Black" pitchFamily="-112" charset="0"/>
              </a:rPr>
              <a:t>mrt</a:t>
            </a:r>
            <a:endParaRPr lang="nl-NL" sz="1600" dirty="0">
              <a:solidFill>
                <a:schemeClr val="tx1">
                  <a:lumMod val="75000"/>
                  <a:lumOff val="25000"/>
                </a:schemeClr>
              </a:solidFill>
              <a:latin typeface="Arial Black" pitchFamily="-112" charset="0"/>
            </a:endParaRPr>
          </a:p>
          <a:p>
            <a:pPr algn="ctr">
              <a:defRPr/>
            </a:pPr>
            <a:r>
              <a:rPr lang="nl-NL" sz="1600" dirty="0">
                <a:solidFill>
                  <a:schemeClr val="tx1">
                    <a:lumMod val="75000"/>
                    <a:lumOff val="25000"/>
                  </a:schemeClr>
                </a:solidFill>
                <a:latin typeface="Arial Black" pitchFamily="-112" charset="0"/>
              </a:rPr>
              <a:t>2011</a:t>
            </a:r>
          </a:p>
        </p:txBody>
      </p:sp>
      <p:cxnSp>
        <p:nvCxnSpPr>
          <p:cNvPr id="9" name="Rechte verbindingslijn 8"/>
          <p:cNvCxnSpPr/>
          <p:nvPr/>
        </p:nvCxnSpPr>
        <p:spPr>
          <a:xfrm rot="5400000" flipH="1" flipV="1">
            <a:off x="682625" y="3429001"/>
            <a:ext cx="1152525" cy="0"/>
          </a:xfrm>
          <a:prstGeom prst="line">
            <a:avLst/>
          </a:prstGeom>
          <a:ln w="38100">
            <a:solidFill>
              <a:schemeClr val="accent6">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10" name="Afgeronde rechthoek 9"/>
          <p:cNvSpPr/>
          <p:nvPr/>
        </p:nvSpPr>
        <p:spPr>
          <a:xfrm>
            <a:off x="395288" y="1844675"/>
            <a:ext cx="747712" cy="1812925"/>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nl-NL"/>
          </a:p>
        </p:txBody>
      </p:sp>
      <p:sp>
        <p:nvSpPr>
          <p:cNvPr id="11" name="Tekstvak 10"/>
          <p:cNvSpPr txBox="1">
            <a:spLocks noChangeArrowheads="1"/>
          </p:cNvSpPr>
          <p:nvPr/>
        </p:nvSpPr>
        <p:spPr bwMode="auto">
          <a:xfrm>
            <a:off x="250825" y="2060575"/>
            <a:ext cx="1081088" cy="1570038"/>
          </a:xfrm>
          <a:prstGeom prst="rect">
            <a:avLst/>
          </a:prstGeom>
          <a:noFill/>
          <a:ln w="9525">
            <a:noFill/>
            <a:miter lim="800000"/>
            <a:headEnd/>
            <a:tailEnd/>
          </a:ln>
        </p:spPr>
        <p:txBody>
          <a:bodyPr>
            <a:spAutoFit/>
          </a:bodyPr>
          <a:lstStyle/>
          <a:p>
            <a:pPr algn="ctr">
              <a:defRPr/>
            </a:pPr>
            <a:r>
              <a:rPr lang="nl-NL" sz="1200" dirty="0">
                <a:solidFill>
                  <a:schemeClr val="tx1">
                    <a:lumMod val="75000"/>
                    <a:lumOff val="25000"/>
                  </a:schemeClr>
                </a:solidFill>
                <a:latin typeface="Arial Black" pitchFamily="-112" charset="0"/>
              </a:rPr>
              <a:t>Selectie bureau </a:t>
            </a:r>
            <a:r>
              <a:rPr lang="nl-NL" sz="1200" dirty="0" err="1">
                <a:solidFill>
                  <a:schemeClr val="tx1">
                    <a:lumMod val="75000"/>
                    <a:lumOff val="25000"/>
                  </a:schemeClr>
                </a:solidFill>
                <a:latin typeface="Arial Black" pitchFamily="-112" charset="0"/>
              </a:rPr>
              <a:t>o.b.v</a:t>
            </a:r>
            <a:r>
              <a:rPr lang="nl-NL" sz="1200" dirty="0">
                <a:solidFill>
                  <a:schemeClr val="tx1">
                    <a:lumMod val="75000"/>
                    <a:lumOff val="25000"/>
                  </a:schemeClr>
                </a:solidFill>
                <a:latin typeface="Arial Black" pitchFamily="-112" charset="0"/>
              </a:rPr>
              <a:t>. offertes</a:t>
            </a:r>
          </a:p>
          <a:p>
            <a:pPr algn="ctr">
              <a:defRPr/>
            </a:pPr>
            <a:endParaRPr lang="nl-NL" sz="1200" dirty="0">
              <a:solidFill>
                <a:schemeClr val="tx1">
                  <a:lumMod val="75000"/>
                  <a:lumOff val="25000"/>
                </a:schemeClr>
              </a:solidFill>
              <a:latin typeface="Arial Black" pitchFamily="-112" charset="0"/>
            </a:endParaRPr>
          </a:p>
          <a:p>
            <a:pPr algn="ctr">
              <a:defRPr/>
            </a:pPr>
            <a:r>
              <a:rPr lang="nl-NL" sz="1200" dirty="0">
                <a:solidFill>
                  <a:schemeClr val="tx1">
                    <a:lumMod val="75000"/>
                    <a:lumOff val="25000"/>
                  </a:schemeClr>
                </a:solidFill>
                <a:latin typeface="Arial Black" pitchFamily="-112" charset="0"/>
              </a:rPr>
              <a:t>Project ‘</a:t>
            </a:r>
            <a:r>
              <a:rPr lang="nl-NL" sz="1200" dirty="0" err="1">
                <a:solidFill>
                  <a:schemeClr val="tx1">
                    <a:lumMod val="75000"/>
                    <a:lumOff val="25000"/>
                  </a:schemeClr>
                </a:solidFill>
                <a:latin typeface="Arial Black" pitchFamily="-112" charset="0"/>
              </a:rPr>
              <a:t>klaar-zetten</a:t>
            </a:r>
            <a:r>
              <a:rPr lang="nl-NL" sz="1200" dirty="0">
                <a:solidFill>
                  <a:schemeClr val="tx1">
                    <a:lumMod val="75000"/>
                    <a:lumOff val="25000"/>
                  </a:schemeClr>
                </a:solidFill>
                <a:latin typeface="Arial Black" pitchFamily="-112" charset="0"/>
              </a:rPr>
              <a:t>’</a:t>
            </a:r>
          </a:p>
        </p:txBody>
      </p:sp>
      <p:sp>
        <p:nvSpPr>
          <p:cNvPr id="12" name="Afgeronde rechthoek 11"/>
          <p:cNvSpPr/>
          <p:nvPr/>
        </p:nvSpPr>
        <p:spPr>
          <a:xfrm>
            <a:off x="1376363" y="1773238"/>
            <a:ext cx="3168650" cy="1924050"/>
          </a:xfrm>
          <a:prstGeom prst="roundRect">
            <a:avLst/>
          </a:prstGeom>
          <a:solidFill>
            <a:srgbClr val="FFFF00">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nl-NL"/>
          </a:p>
        </p:txBody>
      </p:sp>
      <p:sp>
        <p:nvSpPr>
          <p:cNvPr id="13" name="Tekstvak 12"/>
          <p:cNvSpPr txBox="1">
            <a:spLocks noChangeArrowheads="1"/>
          </p:cNvSpPr>
          <p:nvPr/>
        </p:nvSpPr>
        <p:spPr bwMode="auto">
          <a:xfrm rot="16200000">
            <a:off x="1320800" y="2611438"/>
            <a:ext cx="936625" cy="339725"/>
          </a:xfrm>
          <a:prstGeom prst="rect">
            <a:avLst/>
          </a:prstGeom>
          <a:noFill/>
          <a:ln w="9525">
            <a:noFill/>
            <a:miter lim="800000"/>
            <a:headEnd/>
            <a:tailEnd/>
          </a:ln>
        </p:spPr>
        <p:txBody>
          <a:bodyPr>
            <a:spAutoFit/>
          </a:bodyPr>
          <a:lstStyle/>
          <a:p>
            <a:pPr algn="ctr">
              <a:defRPr/>
            </a:pPr>
            <a:r>
              <a:rPr lang="nl-NL" sz="1600" dirty="0">
                <a:solidFill>
                  <a:schemeClr val="tx1">
                    <a:lumMod val="75000"/>
                    <a:lumOff val="25000"/>
                  </a:schemeClr>
                </a:solidFill>
                <a:latin typeface="Arial Black" pitchFamily="-112" charset="0"/>
              </a:rPr>
              <a:t>Fase I.</a:t>
            </a:r>
          </a:p>
        </p:txBody>
      </p:sp>
      <p:sp>
        <p:nvSpPr>
          <p:cNvPr id="14" name="Tekstvak 13"/>
          <p:cNvSpPr txBox="1">
            <a:spLocks noChangeArrowheads="1"/>
          </p:cNvSpPr>
          <p:nvPr/>
        </p:nvSpPr>
        <p:spPr bwMode="auto">
          <a:xfrm rot="16200000">
            <a:off x="2580481" y="2612232"/>
            <a:ext cx="1152525" cy="338138"/>
          </a:xfrm>
          <a:prstGeom prst="rect">
            <a:avLst/>
          </a:prstGeom>
          <a:noFill/>
          <a:ln w="9525">
            <a:noFill/>
            <a:miter lim="800000"/>
            <a:headEnd/>
            <a:tailEnd/>
          </a:ln>
        </p:spPr>
        <p:txBody>
          <a:bodyPr>
            <a:spAutoFit/>
          </a:bodyPr>
          <a:lstStyle/>
          <a:p>
            <a:pPr algn="ctr">
              <a:defRPr/>
            </a:pPr>
            <a:r>
              <a:rPr lang="nl-NL" sz="1600" dirty="0">
                <a:solidFill>
                  <a:schemeClr val="tx1">
                    <a:lumMod val="75000"/>
                    <a:lumOff val="25000"/>
                  </a:schemeClr>
                </a:solidFill>
                <a:latin typeface="Arial Black" pitchFamily="-112" charset="0"/>
              </a:rPr>
              <a:t>Fase II.</a:t>
            </a:r>
          </a:p>
        </p:txBody>
      </p:sp>
      <p:cxnSp>
        <p:nvCxnSpPr>
          <p:cNvPr id="15" name="Rechte verbindingslijn 14"/>
          <p:cNvCxnSpPr/>
          <p:nvPr/>
        </p:nvCxnSpPr>
        <p:spPr>
          <a:xfrm rot="5400000" flipH="1" flipV="1">
            <a:off x="1474787" y="3357563"/>
            <a:ext cx="1152525" cy="0"/>
          </a:xfrm>
          <a:prstGeom prst="line">
            <a:avLst/>
          </a:prstGeom>
          <a:ln w="38100">
            <a:solidFill>
              <a:schemeClr val="accent6">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6" name="Rechte verbindingslijn 15"/>
          <p:cNvCxnSpPr/>
          <p:nvPr/>
        </p:nvCxnSpPr>
        <p:spPr>
          <a:xfrm rot="5400000" flipH="1" flipV="1">
            <a:off x="3419475" y="3429001"/>
            <a:ext cx="1152525" cy="0"/>
          </a:xfrm>
          <a:prstGeom prst="line">
            <a:avLst/>
          </a:prstGeom>
          <a:ln w="38100">
            <a:solidFill>
              <a:schemeClr val="accent6">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17" name="Tekstvak 16"/>
          <p:cNvSpPr txBox="1">
            <a:spLocks noChangeArrowheads="1"/>
          </p:cNvSpPr>
          <p:nvPr/>
        </p:nvSpPr>
        <p:spPr bwMode="auto">
          <a:xfrm rot="16200000">
            <a:off x="3733006" y="2612232"/>
            <a:ext cx="1152525" cy="338138"/>
          </a:xfrm>
          <a:prstGeom prst="rect">
            <a:avLst/>
          </a:prstGeom>
          <a:noFill/>
          <a:ln w="9525">
            <a:noFill/>
            <a:miter lim="800000"/>
            <a:headEnd/>
            <a:tailEnd/>
          </a:ln>
        </p:spPr>
        <p:txBody>
          <a:bodyPr>
            <a:spAutoFit/>
          </a:bodyPr>
          <a:lstStyle/>
          <a:p>
            <a:pPr algn="ctr">
              <a:defRPr/>
            </a:pPr>
            <a:r>
              <a:rPr lang="nl-NL" sz="1600" dirty="0">
                <a:solidFill>
                  <a:schemeClr val="tx1">
                    <a:lumMod val="75000"/>
                    <a:lumOff val="25000"/>
                  </a:schemeClr>
                </a:solidFill>
                <a:latin typeface="Arial Black" pitchFamily="-112" charset="0"/>
              </a:rPr>
              <a:t>Fase III.</a:t>
            </a:r>
          </a:p>
        </p:txBody>
      </p:sp>
      <p:sp>
        <p:nvSpPr>
          <p:cNvPr id="18" name="Tekstvak 17"/>
          <p:cNvSpPr txBox="1">
            <a:spLocks noChangeArrowheads="1"/>
          </p:cNvSpPr>
          <p:nvPr/>
        </p:nvSpPr>
        <p:spPr bwMode="auto">
          <a:xfrm>
            <a:off x="1692275" y="4005263"/>
            <a:ext cx="792163" cy="584200"/>
          </a:xfrm>
          <a:prstGeom prst="rect">
            <a:avLst/>
          </a:prstGeom>
          <a:noFill/>
          <a:ln w="9525">
            <a:noFill/>
            <a:miter lim="800000"/>
            <a:headEnd/>
            <a:tailEnd/>
          </a:ln>
        </p:spPr>
        <p:txBody>
          <a:bodyPr>
            <a:spAutoFit/>
          </a:bodyPr>
          <a:lstStyle/>
          <a:p>
            <a:pPr algn="ctr">
              <a:defRPr/>
            </a:pPr>
            <a:r>
              <a:rPr lang="nl-NL" sz="1600" dirty="0">
                <a:solidFill>
                  <a:schemeClr val="tx1">
                    <a:lumMod val="75000"/>
                    <a:lumOff val="25000"/>
                  </a:schemeClr>
                </a:solidFill>
                <a:latin typeface="Arial Black" pitchFamily="-112" charset="0"/>
              </a:rPr>
              <a:t>april</a:t>
            </a:r>
          </a:p>
          <a:p>
            <a:pPr algn="ctr">
              <a:defRPr/>
            </a:pPr>
            <a:r>
              <a:rPr lang="nl-NL" sz="1600" dirty="0">
                <a:solidFill>
                  <a:schemeClr val="tx1">
                    <a:lumMod val="75000"/>
                    <a:lumOff val="25000"/>
                  </a:schemeClr>
                </a:solidFill>
                <a:latin typeface="Arial Black" pitchFamily="-112" charset="0"/>
              </a:rPr>
              <a:t>2011</a:t>
            </a:r>
          </a:p>
        </p:txBody>
      </p:sp>
      <p:sp>
        <p:nvSpPr>
          <p:cNvPr id="19" name="Tekstvak 18"/>
          <p:cNvSpPr txBox="1">
            <a:spLocks noChangeArrowheads="1"/>
          </p:cNvSpPr>
          <p:nvPr/>
        </p:nvSpPr>
        <p:spPr bwMode="auto">
          <a:xfrm>
            <a:off x="3492500" y="4005263"/>
            <a:ext cx="1008063" cy="584200"/>
          </a:xfrm>
          <a:prstGeom prst="rect">
            <a:avLst/>
          </a:prstGeom>
          <a:noFill/>
          <a:ln w="9525">
            <a:noFill/>
            <a:miter lim="800000"/>
            <a:headEnd/>
            <a:tailEnd/>
          </a:ln>
        </p:spPr>
        <p:txBody>
          <a:bodyPr>
            <a:spAutoFit/>
          </a:bodyPr>
          <a:lstStyle/>
          <a:p>
            <a:pPr algn="ctr">
              <a:defRPr/>
            </a:pPr>
            <a:r>
              <a:rPr lang="nl-NL" sz="1600" dirty="0">
                <a:solidFill>
                  <a:schemeClr val="tx1">
                    <a:lumMod val="75000"/>
                    <a:lumOff val="25000"/>
                  </a:schemeClr>
                </a:solidFill>
                <a:latin typeface="Arial Black" pitchFamily="-112" charset="0"/>
              </a:rPr>
              <a:t>juni</a:t>
            </a:r>
          </a:p>
          <a:p>
            <a:pPr algn="ctr">
              <a:defRPr/>
            </a:pPr>
            <a:r>
              <a:rPr lang="nl-NL" sz="1600" dirty="0">
                <a:solidFill>
                  <a:schemeClr val="tx1">
                    <a:lumMod val="75000"/>
                    <a:lumOff val="25000"/>
                  </a:schemeClr>
                </a:solidFill>
                <a:latin typeface="Arial Black" pitchFamily="-112" charset="0"/>
              </a:rPr>
              <a:t>2011</a:t>
            </a:r>
          </a:p>
        </p:txBody>
      </p:sp>
      <p:sp>
        <p:nvSpPr>
          <p:cNvPr id="20" name="Tekstvak 19"/>
          <p:cNvSpPr txBox="1">
            <a:spLocks noChangeArrowheads="1"/>
          </p:cNvSpPr>
          <p:nvPr/>
        </p:nvSpPr>
        <p:spPr bwMode="auto">
          <a:xfrm>
            <a:off x="4356100" y="3995738"/>
            <a:ext cx="1008063" cy="585787"/>
          </a:xfrm>
          <a:prstGeom prst="rect">
            <a:avLst/>
          </a:prstGeom>
          <a:noFill/>
          <a:ln w="9525">
            <a:noFill/>
            <a:miter lim="800000"/>
            <a:headEnd/>
            <a:tailEnd/>
          </a:ln>
        </p:spPr>
        <p:txBody>
          <a:bodyPr>
            <a:spAutoFit/>
          </a:bodyPr>
          <a:lstStyle/>
          <a:p>
            <a:pPr algn="ctr">
              <a:defRPr/>
            </a:pPr>
            <a:r>
              <a:rPr lang="nl-NL" sz="1600" dirty="0" err="1">
                <a:solidFill>
                  <a:schemeClr val="tx1">
                    <a:lumMod val="75000"/>
                    <a:lumOff val="25000"/>
                  </a:schemeClr>
                </a:solidFill>
                <a:latin typeface="Arial Black" pitchFamily="-112" charset="0"/>
              </a:rPr>
              <a:t>sept</a:t>
            </a:r>
            <a:endParaRPr lang="nl-NL" sz="1600" dirty="0">
              <a:solidFill>
                <a:schemeClr val="tx1">
                  <a:lumMod val="75000"/>
                  <a:lumOff val="25000"/>
                </a:schemeClr>
              </a:solidFill>
              <a:latin typeface="Arial Black" pitchFamily="-112" charset="0"/>
            </a:endParaRPr>
          </a:p>
          <a:p>
            <a:pPr algn="ctr">
              <a:defRPr/>
            </a:pPr>
            <a:r>
              <a:rPr lang="nl-NL" sz="1600" dirty="0">
                <a:solidFill>
                  <a:schemeClr val="tx1">
                    <a:lumMod val="75000"/>
                    <a:lumOff val="25000"/>
                  </a:schemeClr>
                </a:solidFill>
                <a:latin typeface="Arial Black" pitchFamily="-112" charset="0"/>
              </a:rPr>
              <a:t>2011</a:t>
            </a:r>
          </a:p>
        </p:txBody>
      </p:sp>
      <p:sp>
        <p:nvSpPr>
          <p:cNvPr id="21" name="Afgeronde rechthoek 20"/>
          <p:cNvSpPr/>
          <p:nvPr/>
        </p:nvSpPr>
        <p:spPr>
          <a:xfrm>
            <a:off x="4643438" y="1773238"/>
            <a:ext cx="2160587" cy="1943100"/>
          </a:xfrm>
          <a:prstGeom prst="roundRect">
            <a:avLst/>
          </a:prstGeom>
          <a:solidFill>
            <a:srgbClr val="FF99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nl-NL"/>
          </a:p>
        </p:txBody>
      </p:sp>
      <p:cxnSp>
        <p:nvCxnSpPr>
          <p:cNvPr id="22" name="Rechte verbindingslijn 21"/>
          <p:cNvCxnSpPr/>
          <p:nvPr/>
        </p:nvCxnSpPr>
        <p:spPr>
          <a:xfrm rot="5400000" flipH="1" flipV="1">
            <a:off x="4212431" y="3420269"/>
            <a:ext cx="1150938" cy="0"/>
          </a:xfrm>
          <a:prstGeom prst="line">
            <a:avLst/>
          </a:prstGeom>
          <a:ln w="38100">
            <a:solidFill>
              <a:schemeClr val="tx1">
                <a:lumMod val="85000"/>
                <a:lumOff val="1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3" name="Rechte verbindingslijn 22"/>
          <p:cNvCxnSpPr/>
          <p:nvPr/>
        </p:nvCxnSpPr>
        <p:spPr>
          <a:xfrm rot="5400000" flipH="1" flipV="1">
            <a:off x="6083300" y="3429001"/>
            <a:ext cx="1152525" cy="0"/>
          </a:xfrm>
          <a:prstGeom prst="line">
            <a:avLst/>
          </a:prstGeom>
          <a:ln w="38100">
            <a:solidFill>
              <a:schemeClr val="tx1">
                <a:lumMod val="85000"/>
                <a:lumOff val="15000"/>
              </a:schemeClr>
            </a:solidFill>
            <a:prstDash val="dash"/>
          </a:ln>
        </p:spPr>
        <p:style>
          <a:lnRef idx="1">
            <a:schemeClr val="accent1"/>
          </a:lnRef>
          <a:fillRef idx="0">
            <a:schemeClr val="accent1"/>
          </a:fillRef>
          <a:effectRef idx="0">
            <a:schemeClr val="accent1"/>
          </a:effectRef>
          <a:fontRef idx="minor">
            <a:schemeClr val="tx1"/>
          </a:fontRef>
        </p:style>
      </p:cxnSp>
      <p:sp>
        <p:nvSpPr>
          <p:cNvPr id="24" name="Tekstvak 23"/>
          <p:cNvSpPr txBox="1">
            <a:spLocks noChangeArrowheads="1"/>
          </p:cNvSpPr>
          <p:nvPr/>
        </p:nvSpPr>
        <p:spPr bwMode="auto">
          <a:xfrm>
            <a:off x="6156325" y="4005263"/>
            <a:ext cx="1008063" cy="584200"/>
          </a:xfrm>
          <a:prstGeom prst="rect">
            <a:avLst/>
          </a:prstGeom>
          <a:noFill/>
          <a:ln w="9525">
            <a:noFill/>
            <a:miter lim="800000"/>
            <a:headEnd/>
            <a:tailEnd/>
          </a:ln>
        </p:spPr>
        <p:txBody>
          <a:bodyPr>
            <a:spAutoFit/>
          </a:bodyPr>
          <a:lstStyle/>
          <a:p>
            <a:pPr algn="ctr">
              <a:defRPr/>
            </a:pPr>
            <a:r>
              <a:rPr lang="nl-NL" sz="1600" dirty="0" err="1">
                <a:solidFill>
                  <a:schemeClr val="tx1">
                    <a:lumMod val="75000"/>
                    <a:lumOff val="25000"/>
                  </a:schemeClr>
                </a:solidFill>
                <a:latin typeface="Arial Black" pitchFamily="-112" charset="0"/>
              </a:rPr>
              <a:t>dec</a:t>
            </a:r>
            <a:endParaRPr lang="nl-NL" sz="1600" dirty="0">
              <a:solidFill>
                <a:schemeClr val="tx1">
                  <a:lumMod val="75000"/>
                  <a:lumOff val="25000"/>
                </a:schemeClr>
              </a:solidFill>
              <a:latin typeface="Arial Black" pitchFamily="-112" charset="0"/>
            </a:endParaRPr>
          </a:p>
          <a:p>
            <a:pPr algn="ctr">
              <a:defRPr/>
            </a:pPr>
            <a:r>
              <a:rPr lang="nl-NL" sz="1600" dirty="0">
                <a:solidFill>
                  <a:schemeClr val="tx1">
                    <a:lumMod val="75000"/>
                    <a:lumOff val="25000"/>
                  </a:schemeClr>
                </a:solidFill>
                <a:latin typeface="Arial Black" pitchFamily="-112" charset="0"/>
              </a:rPr>
              <a:t>2011</a:t>
            </a:r>
          </a:p>
        </p:txBody>
      </p:sp>
      <p:sp>
        <p:nvSpPr>
          <p:cNvPr id="25" name="Tekstvak 24"/>
          <p:cNvSpPr txBox="1">
            <a:spLocks noChangeArrowheads="1"/>
          </p:cNvSpPr>
          <p:nvPr/>
        </p:nvSpPr>
        <p:spPr bwMode="auto">
          <a:xfrm rot="16200000">
            <a:off x="5050631" y="2612232"/>
            <a:ext cx="1152525" cy="338138"/>
          </a:xfrm>
          <a:prstGeom prst="rect">
            <a:avLst/>
          </a:prstGeom>
          <a:noFill/>
          <a:ln w="9525">
            <a:noFill/>
            <a:miter lim="800000"/>
            <a:headEnd/>
            <a:tailEnd/>
          </a:ln>
        </p:spPr>
        <p:txBody>
          <a:bodyPr>
            <a:spAutoFit/>
          </a:bodyPr>
          <a:lstStyle/>
          <a:p>
            <a:pPr algn="ctr">
              <a:defRPr/>
            </a:pPr>
            <a:r>
              <a:rPr lang="nl-NL" sz="1600" dirty="0">
                <a:solidFill>
                  <a:schemeClr val="tx1">
                    <a:lumMod val="75000"/>
                    <a:lumOff val="25000"/>
                  </a:schemeClr>
                </a:solidFill>
                <a:latin typeface="Arial Black" pitchFamily="-112" charset="0"/>
              </a:rPr>
              <a:t>Fase IV.</a:t>
            </a:r>
          </a:p>
        </p:txBody>
      </p:sp>
      <p:sp>
        <p:nvSpPr>
          <p:cNvPr id="26" name="Afgeronde rechthoek 25"/>
          <p:cNvSpPr/>
          <p:nvPr/>
        </p:nvSpPr>
        <p:spPr>
          <a:xfrm>
            <a:off x="6889750" y="1773238"/>
            <a:ext cx="1427163" cy="1943100"/>
          </a:xfrm>
          <a:prstGeom prst="roundRect">
            <a:avLst/>
          </a:prstGeom>
          <a:solidFill>
            <a:srgbClr val="FF99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nl-NL"/>
          </a:p>
        </p:txBody>
      </p:sp>
      <p:cxnSp>
        <p:nvCxnSpPr>
          <p:cNvPr id="27" name="Rechte verbindingslijn 26"/>
          <p:cNvCxnSpPr/>
          <p:nvPr/>
        </p:nvCxnSpPr>
        <p:spPr>
          <a:xfrm rot="5400000" flipH="1" flipV="1">
            <a:off x="7667625" y="3429001"/>
            <a:ext cx="1152525" cy="0"/>
          </a:xfrm>
          <a:prstGeom prst="line">
            <a:avLst/>
          </a:prstGeom>
          <a:ln w="38100">
            <a:solidFill>
              <a:schemeClr val="tx1">
                <a:lumMod val="85000"/>
                <a:lumOff val="15000"/>
              </a:schemeClr>
            </a:solidFill>
            <a:prstDash val="dash"/>
          </a:ln>
        </p:spPr>
        <p:style>
          <a:lnRef idx="1">
            <a:schemeClr val="accent1"/>
          </a:lnRef>
          <a:fillRef idx="0">
            <a:schemeClr val="accent1"/>
          </a:fillRef>
          <a:effectRef idx="0">
            <a:schemeClr val="accent1"/>
          </a:effectRef>
          <a:fontRef idx="minor">
            <a:schemeClr val="tx1"/>
          </a:fontRef>
        </p:style>
      </p:cxnSp>
      <p:sp>
        <p:nvSpPr>
          <p:cNvPr id="28" name="Tekstvak 27"/>
          <p:cNvSpPr txBox="1">
            <a:spLocks noChangeArrowheads="1"/>
          </p:cNvSpPr>
          <p:nvPr/>
        </p:nvSpPr>
        <p:spPr bwMode="auto">
          <a:xfrm>
            <a:off x="7758113" y="4005263"/>
            <a:ext cx="1008062" cy="584200"/>
          </a:xfrm>
          <a:prstGeom prst="rect">
            <a:avLst/>
          </a:prstGeom>
          <a:noFill/>
          <a:ln w="9525">
            <a:noFill/>
            <a:miter lim="800000"/>
            <a:headEnd/>
            <a:tailEnd/>
          </a:ln>
        </p:spPr>
        <p:txBody>
          <a:bodyPr>
            <a:spAutoFit/>
          </a:bodyPr>
          <a:lstStyle/>
          <a:p>
            <a:pPr algn="ctr">
              <a:defRPr/>
            </a:pPr>
            <a:r>
              <a:rPr lang="nl-NL" sz="1600" dirty="0" err="1">
                <a:solidFill>
                  <a:schemeClr val="tx1">
                    <a:lumMod val="75000"/>
                    <a:lumOff val="25000"/>
                  </a:schemeClr>
                </a:solidFill>
                <a:latin typeface="Arial Black" pitchFamily="-112" charset="0"/>
              </a:rPr>
              <a:t>febr</a:t>
            </a:r>
            <a:endParaRPr lang="nl-NL" sz="1600" dirty="0">
              <a:solidFill>
                <a:schemeClr val="tx1">
                  <a:lumMod val="75000"/>
                  <a:lumOff val="25000"/>
                </a:schemeClr>
              </a:solidFill>
              <a:latin typeface="Arial Black" pitchFamily="-112" charset="0"/>
            </a:endParaRPr>
          </a:p>
          <a:p>
            <a:pPr algn="ctr">
              <a:defRPr/>
            </a:pPr>
            <a:r>
              <a:rPr lang="nl-NL" sz="1600" dirty="0">
                <a:solidFill>
                  <a:schemeClr val="tx1">
                    <a:lumMod val="75000"/>
                    <a:lumOff val="25000"/>
                  </a:schemeClr>
                </a:solidFill>
                <a:latin typeface="Arial Black" pitchFamily="-112" charset="0"/>
              </a:rPr>
              <a:t>2012</a:t>
            </a:r>
          </a:p>
        </p:txBody>
      </p:sp>
      <p:sp>
        <p:nvSpPr>
          <p:cNvPr id="29" name="Tekstvak 28"/>
          <p:cNvSpPr txBox="1">
            <a:spLocks noChangeArrowheads="1"/>
          </p:cNvSpPr>
          <p:nvPr/>
        </p:nvSpPr>
        <p:spPr bwMode="auto">
          <a:xfrm rot="16200000">
            <a:off x="6612731" y="2597944"/>
            <a:ext cx="1152525" cy="338138"/>
          </a:xfrm>
          <a:prstGeom prst="rect">
            <a:avLst/>
          </a:prstGeom>
          <a:noFill/>
          <a:ln w="9525">
            <a:noFill/>
            <a:miter lim="800000"/>
            <a:headEnd/>
            <a:tailEnd/>
          </a:ln>
        </p:spPr>
        <p:txBody>
          <a:bodyPr>
            <a:spAutoFit/>
          </a:bodyPr>
          <a:lstStyle/>
          <a:p>
            <a:pPr algn="ctr">
              <a:defRPr/>
            </a:pPr>
            <a:r>
              <a:rPr lang="nl-NL" sz="1600" dirty="0">
                <a:solidFill>
                  <a:schemeClr val="tx1">
                    <a:lumMod val="75000"/>
                    <a:lumOff val="25000"/>
                  </a:schemeClr>
                </a:solidFill>
                <a:latin typeface="Arial Black" pitchFamily="-112" charset="0"/>
              </a:rPr>
              <a:t>Fase V.</a:t>
            </a:r>
          </a:p>
        </p:txBody>
      </p:sp>
      <p:sp>
        <p:nvSpPr>
          <p:cNvPr id="30" name="Tekstvak 29"/>
          <p:cNvSpPr txBox="1">
            <a:spLocks noChangeArrowheads="1"/>
          </p:cNvSpPr>
          <p:nvPr/>
        </p:nvSpPr>
        <p:spPr bwMode="auto">
          <a:xfrm rot="16200000">
            <a:off x="6973094" y="2553494"/>
            <a:ext cx="1152525" cy="338137"/>
          </a:xfrm>
          <a:prstGeom prst="rect">
            <a:avLst/>
          </a:prstGeom>
          <a:noFill/>
          <a:ln w="9525">
            <a:noFill/>
            <a:miter lim="800000"/>
            <a:headEnd/>
            <a:tailEnd/>
          </a:ln>
        </p:spPr>
        <p:txBody>
          <a:bodyPr>
            <a:spAutoFit/>
          </a:bodyPr>
          <a:lstStyle/>
          <a:p>
            <a:pPr algn="ctr">
              <a:defRPr/>
            </a:pPr>
            <a:r>
              <a:rPr lang="nl-NL" sz="1600" dirty="0">
                <a:solidFill>
                  <a:schemeClr val="tx1">
                    <a:lumMod val="75000"/>
                    <a:lumOff val="25000"/>
                  </a:schemeClr>
                </a:solidFill>
                <a:latin typeface="Arial Black" pitchFamily="-112" charset="0"/>
              </a:rPr>
              <a:t>Fase VI.</a:t>
            </a:r>
          </a:p>
        </p:txBody>
      </p:sp>
      <p:sp>
        <p:nvSpPr>
          <p:cNvPr id="31" name="Tekstvak 30"/>
          <p:cNvSpPr txBox="1">
            <a:spLocks noChangeArrowheads="1"/>
          </p:cNvSpPr>
          <p:nvPr/>
        </p:nvSpPr>
        <p:spPr bwMode="auto">
          <a:xfrm rot="16200000">
            <a:off x="7276307" y="2474119"/>
            <a:ext cx="1309687" cy="339725"/>
          </a:xfrm>
          <a:prstGeom prst="rect">
            <a:avLst/>
          </a:prstGeom>
          <a:noFill/>
          <a:ln w="9525">
            <a:noFill/>
            <a:miter lim="800000"/>
            <a:headEnd/>
            <a:tailEnd/>
          </a:ln>
        </p:spPr>
        <p:txBody>
          <a:bodyPr>
            <a:spAutoFit/>
          </a:bodyPr>
          <a:lstStyle/>
          <a:p>
            <a:pPr algn="ctr">
              <a:defRPr/>
            </a:pPr>
            <a:r>
              <a:rPr lang="nl-NL" sz="1600" dirty="0">
                <a:solidFill>
                  <a:schemeClr val="tx1">
                    <a:lumMod val="75000"/>
                    <a:lumOff val="25000"/>
                  </a:schemeClr>
                </a:solidFill>
                <a:latin typeface="Arial Black" pitchFamily="-112" charset="0"/>
              </a:rPr>
              <a:t>Fase VII.</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2000"/>
                                        <p:tgtEl>
                                          <p:spTgt spid="7"/>
                                        </p:tgtEl>
                                      </p:cBhvr>
                                    </p:animEffect>
                                  </p:childTnLst>
                                </p:cTn>
                              </p:par>
                            </p:childTnLst>
                          </p:cTn>
                        </p:par>
                        <p:par>
                          <p:cTn id="12" fill="hold">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2000"/>
                                        <p:tgtEl>
                                          <p:spTgt spid="8"/>
                                        </p:tgtEl>
                                      </p:cBhvr>
                                    </p:animEffect>
                                  </p:childTnLst>
                                </p:cTn>
                              </p:par>
                            </p:childTnLst>
                          </p:cTn>
                        </p:par>
                        <p:par>
                          <p:cTn id="16" fill="hold">
                            <p:stCondLst>
                              <p:cond delay="6000"/>
                            </p:stCondLst>
                            <p:childTnLst>
                              <p:par>
                                <p:cTn id="17" presetID="10" presetClass="entr" presetSubtype="0"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2000"/>
                                        <p:tgtEl>
                                          <p:spTgt spid="11"/>
                                        </p:tgtEl>
                                      </p:cBhvr>
                                    </p:animEffect>
                                  </p:childTnLst>
                                </p:cTn>
                              </p:par>
                            </p:childTnLst>
                          </p:cTn>
                        </p:par>
                        <p:par>
                          <p:cTn id="20" fill="hold">
                            <p:stCondLst>
                              <p:cond delay="8000"/>
                            </p:stCondLst>
                            <p:childTnLst>
                              <p:par>
                                <p:cTn id="21" presetID="10" presetClass="entr" presetSubtype="0"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2000"/>
                                        <p:tgtEl>
                                          <p:spTgt spid="13"/>
                                        </p:tgtEl>
                                      </p:cBhvr>
                                    </p:animEffect>
                                  </p:childTnLst>
                                </p:cTn>
                              </p:par>
                            </p:childTnLst>
                          </p:cTn>
                        </p:par>
                        <p:par>
                          <p:cTn id="24" fill="hold">
                            <p:stCondLst>
                              <p:cond delay="10000"/>
                            </p:stCondLst>
                            <p:childTnLst>
                              <p:par>
                                <p:cTn id="25" presetID="10" presetClass="entr" presetSubtype="0"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2000"/>
                                        <p:tgtEl>
                                          <p:spTgt spid="14"/>
                                        </p:tgtEl>
                                      </p:cBhvr>
                                    </p:animEffect>
                                  </p:childTnLst>
                                </p:cTn>
                              </p:par>
                            </p:childTnLst>
                          </p:cTn>
                        </p:par>
                        <p:par>
                          <p:cTn id="28" fill="hold">
                            <p:stCondLst>
                              <p:cond delay="12000"/>
                            </p:stCondLst>
                            <p:childTnLst>
                              <p:par>
                                <p:cTn id="29" presetID="10" presetClass="entr" presetSubtype="0"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2000"/>
                                        <p:tgtEl>
                                          <p:spTgt spid="17"/>
                                        </p:tgtEl>
                                      </p:cBhvr>
                                    </p:animEffect>
                                  </p:childTnLst>
                                </p:cTn>
                              </p:par>
                            </p:childTnLst>
                          </p:cTn>
                        </p:par>
                        <p:par>
                          <p:cTn id="32" fill="hold">
                            <p:stCondLst>
                              <p:cond delay="14000"/>
                            </p:stCondLst>
                            <p:childTnLst>
                              <p:par>
                                <p:cTn id="33" presetID="10" presetClass="entr" presetSubtype="0" fill="hold" grpId="0" nodeType="after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fade">
                                      <p:cBhvr>
                                        <p:cTn id="35" dur="2000"/>
                                        <p:tgtEl>
                                          <p:spTgt spid="18"/>
                                        </p:tgtEl>
                                      </p:cBhvr>
                                    </p:animEffect>
                                  </p:childTnLst>
                                </p:cTn>
                              </p:par>
                            </p:childTnLst>
                          </p:cTn>
                        </p:par>
                        <p:par>
                          <p:cTn id="36" fill="hold">
                            <p:stCondLst>
                              <p:cond delay="16000"/>
                            </p:stCondLst>
                            <p:childTnLst>
                              <p:par>
                                <p:cTn id="37" presetID="10" presetClass="entr" presetSubtype="0" fill="hold" grpId="0" nodeType="after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2000"/>
                                        <p:tgtEl>
                                          <p:spTgt spid="19"/>
                                        </p:tgtEl>
                                      </p:cBhvr>
                                    </p:animEffect>
                                  </p:childTnLst>
                                </p:cTn>
                              </p:par>
                            </p:childTnLst>
                          </p:cTn>
                        </p:par>
                        <p:par>
                          <p:cTn id="40" fill="hold">
                            <p:stCondLst>
                              <p:cond delay="18000"/>
                            </p:stCondLst>
                            <p:childTnLst>
                              <p:par>
                                <p:cTn id="41" presetID="10" presetClass="entr" presetSubtype="0" fill="hold" grpId="0" nodeType="after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fade">
                                      <p:cBhvr>
                                        <p:cTn id="43" dur="2000"/>
                                        <p:tgtEl>
                                          <p:spTgt spid="20"/>
                                        </p:tgtEl>
                                      </p:cBhvr>
                                    </p:animEffect>
                                  </p:childTnLst>
                                </p:cTn>
                              </p:par>
                            </p:childTnLst>
                          </p:cTn>
                        </p:par>
                        <p:par>
                          <p:cTn id="44" fill="hold">
                            <p:stCondLst>
                              <p:cond delay="20000"/>
                            </p:stCondLst>
                            <p:childTnLst>
                              <p:par>
                                <p:cTn id="45" presetID="10" presetClass="entr" presetSubtype="0" fill="hold" grpId="0" nodeType="after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fade">
                                      <p:cBhvr>
                                        <p:cTn id="47" dur="2000"/>
                                        <p:tgtEl>
                                          <p:spTgt spid="24"/>
                                        </p:tgtEl>
                                      </p:cBhvr>
                                    </p:animEffect>
                                  </p:childTnLst>
                                </p:cTn>
                              </p:par>
                            </p:childTnLst>
                          </p:cTn>
                        </p:par>
                        <p:par>
                          <p:cTn id="48" fill="hold">
                            <p:stCondLst>
                              <p:cond delay="22000"/>
                            </p:stCondLst>
                            <p:childTnLst>
                              <p:par>
                                <p:cTn id="49" presetID="10" presetClass="entr" presetSubtype="0" fill="hold" grpId="0" nodeType="after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fade">
                                      <p:cBhvr>
                                        <p:cTn id="51" dur="2000"/>
                                        <p:tgtEl>
                                          <p:spTgt spid="25"/>
                                        </p:tgtEl>
                                      </p:cBhvr>
                                    </p:animEffect>
                                  </p:childTnLst>
                                </p:cTn>
                              </p:par>
                            </p:childTnLst>
                          </p:cTn>
                        </p:par>
                        <p:par>
                          <p:cTn id="52" fill="hold">
                            <p:stCondLst>
                              <p:cond delay="24000"/>
                            </p:stCondLst>
                            <p:childTnLst>
                              <p:par>
                                <p:cTn id="53" presetID="10" presetClass="entr" presetSubtype="0" fill="hold" grpId="0" nodeType="afterEffect">
                                  <p:stCondLst>
                                    <p:cond delay="0"/>
                                  </p:stCondLst>
                                  <p:childTnLst>
                                    <p:set>
                                      <p:cBhvr>
                                        <p:cTn id="54" dur="1" fill="hold">
                                          <p:stCondLst>
                                            <p:cond delay="0"/>
                                          </p:stCondLst>
                                        </p:cTn>
                                        <p:tgtEl>
                                          <p:spTgt spid="28"/>
                                        </p:tgtEl>
                                        <p:attrNameLst>
                                          <p:attrName>style.visibility</p:attrName>
                                        </p:attrNameLst>
                                      </p:cBhvr>
                                      <p:to>
                                        <p:strVal val="visible"/>
                                      </p:to>
                                    </p:set>
                                    <p:animEffect transition="in" filter="fade">
                                      <p:cBhvr>
                                        <p:cTn id="55" dur="2000"/>
                                        <p:tgtEl>
                                          <p:spTgt spid="28"/>
                                        </p:tgtEl>
                                      </p:cBhvr>
                                    </p:animEffect>
                                  </p:childTnLst>
                                </p:cTn>
                              </p:par>
                            </p:childTnLst>
                          </p:cTn>
                        </p:par>
                        <p:par>
                          <p:cTn id="56" fill="hold">
                            <p:stCondLst>
                              <p:cond delay="26000"/>
                            </p:stCondLst>
                            <p:childTnLst>
                              <p:par>
                                <p:cTn id="57" presetID="10" presetClass="entr" presetSubtype="0" fill="hold" grpId="0" nodeType="afterEffect">
                                  <p:stCondLst>
                                    <p:cond delay="0"/>
                                  </p:stCondLst>
                                  <p:childTnLst>
                                    <p:set>
                                      <p:cBhvr>
                                        <p:cTn id="58" dur="1" fill="hold">
                                          <p:stCondLst>
                                            <p:cond delay="0"/>
                                          </p:stCondLst>
                                        </p:cTn>
                                        <p:tgtEl>
                                          <p:spTgt spid="29"/>
                                        </p:tgtEl>
                                        <p:attrNameLst>
                                          <p:attrName>style.visibility</p:attrName>
                                        </p:attrNameLst>
                                      </p:cBhvr>
                                      <p:to>
                                        <p:strVal val="visible"/>
                                      </p:to>
                                    </p:set>
                                    <p:animEffect transition="in" filter="fade">
                                      <p:cBhvr>
                                        <p:cTn id="59" dur="2000"/>
                                        <p:tgtEl>
                                          <p:spTgt spid="29"/>
                                        </p:tgtEl>
                                      </p:cBhvr>
                                    </p:animEffect>
                                  </p:childTnLst>
                                </p:cTn>
                              </p:par>
                            </p:childTnLst>
                          </p:cTn>
                        </p:par>
                        <p:par>
                          <p:cTn id="60" fill="hold">
                            <p:stCondLst>
                              <p:cond delay="28000"/>
                            </p:stCondLst>
                            <p:childTnLst>
                              <p:par>
                                <p:cTn id="61" presetID="10" presetClass="entr" presetSubtype="0" fill="hold" grpId="0" nodeType="afterEffect">
                                  <p:stCondLst>
                                    <p:cond delay="0"/>
                                  </p:stCondLst>
                                  <p:childTnLst>
                                    <p:set>
                                      <p:cBhvr>
                                        <p:cTn id="62" dur="1" fill="hold">
                                          <p:stCondLst>
                                            <p:cond delay="0"/>
                                          </p:stCondLst>
                                        </p:cTn>
                                        <p:tgtEl>
                                          <p:spTgt spid="30"/>
                                        </p:tgtEl>
                                        <p:attrNameLst>
                                          <p:attrName>style.visibility</p:attrName>
                                        </p:attrNameLst>
                                      </p:cBhvr>
                                      <p:to>
                                        <p:strVal val="visible"/>
                                      </p:to>
                                    </p:set>
                                    <p:animEffect transition="in" filter="fade">
                                      <p:cBhvr>
                                        <p:cTn id="63" dur="2000"/>
                                        <p:tgtEl>
                                          <p:spTgt spid="30"/>
                                        </p:tgtEl>
                                      </p:cBhvr>
                                    </p:animEffect>
                                  </p:childTnLst>
                                </p:cTn>
                              </p:par>
                            </p:childTnLst>
                          </p:cTn>
                        </p:par>
                        <p:par>
                          <p:cTn id="64" fill="hold">
                            <p:stCondLst>
                              <p:cond delay="30000"/>
                            </p:stCondLst>
                            <p:childTnLst>
                              <p:par>
                                <p:cTn id="65" presetID="10" presetClass="entr" presetSubtype="0" fill="hold" grpId="0" nodeType="afterEffect">
                                  <p:stCondLst>
                                    <p:cond delay="0"/>
                                  </p:stCondLst>
                                  <p:childTnLst>
                                    <p:set>
                                      <p:cBhvr>
                                        <p:cTn id="66" dur="1" fill="hold">
                                          <p:stCondLst>
                                            <p:cond delay="0"/>
                                          </p:stCondLst>
                                        </p:cTn>
                                        <p:tgtEl>
                                          <p:spTgt spid="31"/>
                                        </p:tgtEl>
                                        <p:attrNameLst>
                                          <p:attrName>style.visibility</p:attrName>
                                        </p:attrNameLst>
                                      </p:cBhvr>
                                      <p:to>
                                        <p:strVal val="visible"/>
                                      </p:to>
                                    </p:set>
                                    <p:animEffect transition="in" filter="fade">
                                      <p:cBhvr>
                                        <p:cTn id="67" dur="20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11" grpId="0"/>
      <p:bldP spid="13" grpId="0"/>
      <p:bldP spid="14" grpId="0"/>
      <p:bldP spid="17" grpId="0"/>
      <p:bldP spid="18" grpId="0"/>
      <p:bldP spid="19" grpId="0"/>
      <p:bldP spid="20" grpId="0"/>
      <p:bldP spid="24" grpId="0"/>
      <p:bldP spid="25" grpId="0"/>
      <p:bldP spid="28" grpId="0"/>
      <p:bldP spid="29" grpId="0"/>
      <p:bldP spid="30" grpId="0"/>
      <p:bldP spid="31"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kstvak 18"/>
          <p:cNvSpPr txBox="1">
            <a:spLocks noChangeArrowheads="1"/>
          </p:cNvSpPr>
          <p:nvPr/>
        </p:nvSpPr>
        <p:spPr bwMode="auto">
          <a:xfrm>
            <a:off x="111125" y="142875"/>
            <a:ext cx="8893175" cy="1200150"/>
          </a:xfrm>
          <a:prstGeom prst="rect">
            <a:avLst/>
          </a:prstGeom>
          <a:noFill/>
          <a:ln w="9525">
            <a:noFill/>
            <a:miter lim="800000"/>
            <a:headEnd/>
            <a:tailEnd/>
          </a:ln>
        </p:spPr>
        <p:txBody>
          <a:bodyPr>
            <a:spAutoFit/>
          </a:bodyPr>
          <a:lstStyle/>
          <a:p>
            <a:pPr algn="ctr">
              <a:defRPr/>
            </a:pPr>
            <a:r>
              <a:rPr lang="nl-NL" sz="4400" dirty="0" err="1">
                <a:solidFill>
                  <a:schemeClr val="tx1">
                    <a:lumMod val="75000"/>
                    <a:lumOff val="25000"/>
                  </a:schemeClr>
                </a:solidFill>
                <a:latin typeface="Arial Black" pitchFamily="-112" charset="0"/>
              </a:rPr>
              <a:t>Flow</a:t>
            </a:r>
            <a:r>
              <a:rPr lang="nl-NL" sz="4400" dirty="0">
                <a:solidFill>
                  <a:schemeClr val="tx1">
                    <a:lumMod val="75000"/>
                    <a:lumOff val="25000"/>
                  </a:schemeClr>
                </a:solidFill>
                <a:latin typeface="Arial Black" pitchFamily="-112" charset="0"/>
              </a:rPr>
              <a:t> als sturingsprincipe </a:t>
            </a:r>
          </a:p>
          <a:p>
            <a:pPr algn="ctr">
              <a:defRPr/>
            </a:pPr>
            <a:r>
              <a:rPr lang="nl-NL" sz="2800" dirty="0">
                <a:solidFill>
                  <a:schemeClr val="accent6">
                    <a:lumMod val="75000"/>
                  </a:schemeClr>
                </a:solidFill>
                <a:latin typeface="Arial Black" pitchFamily="-112" charset="0"/>
              </a:rPr>
              <a:t>Experiment Stedelijk Lyceum Enschede</a:t>
            </a:r>
          </a:p>
        </p:txBody>
      </p:sp>
      <p:sp>
        <p:nvSpPr>
          <p:cNvPr id="31" name="Tekstvak 30"/>
          <p:cNvSpPr txBox="1">
            <a:spLocks noChangeArrowheads="1"/>
          </p:cNvSpPr>
          <p:nvPr/>
        </p:nvSpPr>
        <p:spPr bwMode="auto">
          <a:xfrm>
            <a:off x="735013" y="2214563"/>
            <a:ext cx="8158162" cy="3540125"/>
          </a:xfrm>
          <a:prstGeom prst="rect">
            <a:avLst/>
          </a:prstGeom>
          <a:noFill/>
          <a:ln w="9525">
            <a:noFill/>
            <a:miter lim="800000"/>
            <a:headEnd/>
            <a:tailEnd/>
          </a:ln>
        </p:spPr>
        <p:txBody>
          <a:bodyPr>
            <a:spAutoFit/>
          </a:bodyPr>
          <a:lstStyle/>
          <a:p>
            <a:pPr>
              <a:defRPr/>
            </a:pPr>
            <a:r>
              <a:rPr lang="nl-NL" sz="3200" dirty="0">
                <a:solidFill>
                  <a:schemeClr val="tx1">
                    <a:lumMod val="75000"/>
                    <a:lumOff val="25000"/>
                  </a:schemeClr>
                </a:solidFill>
                <a:latin typeface="Arial Black" pitchFamily="-112" charset="0"/>
              </a:rPr>
              <a:t>Voorstellen:</a:t>
            </a:r>
          </a:p>
          <a:p>
            <a:pPr>
              <a:buFontTx/>
              <a:buChar char="-"/>
              <a:defRPr/>
            </a:pPr>
            <a:r>
              <a:rPr lang="nl-NL" sz="3200" dirty="0">
                <a:solidFill>
                  <a:schemeClr val="tx1">
                    <a:lumMod val="75000"/>
                    <a:lumOff val="25000"/>
                  </a:schemeClr>
                </a:solidFill>
                <a:latin typeface="Arial Black" pitchFamily="-112" charset="0"/>
              </a:rPr>
              <a:t> Johan Blind</a:t>
            </a:r>
          </a:p>
          <a:p>
            <a:pPr>
              <a:buFontTx/>
              <a:buChar char="-"/>
              <a:defRPr/>
            </a:pPr>
            <a:r>
              <a:rPr lang="nl-NL" sz="3200" dirty="0">
                <a:solidFill>
                  <a:schemeClr val="tx1">
                    <a:lumMod val="75000"/>
                    <a:lumOff val="25000"/>
                  </a:schemeClr>
                </a:solidFill>
                <a:latin typeface="Arial Black" pitchFamily="-112" charset="0"/>
              </a:rPr>
              <a:t> </a:t>
            </a:r>
            <a:r>
              <a:rPr lang="nl-NL" sz="3200" dirty="0" err="1">
                <a:solidFill>
                  <a:schemeClr val="tx1">
                    <a:lumMod val="75000"/>
                    <a:lumOff val="25000"/>
                  </a:schemeClr>
                </a:solidFill>
                <a:latin typeface="Arial Black" pitchFamily="-112" charset="0"/>
              </a:rPr>
              <a:t>Annemie</a:t>
            </a:r>
            <a:r>
              <a:rPr lang="nl-NL" sz="3200" dirty="0">
                <a:solidFill>
                  <a:schemeClr val="tx1">
                    <a:lumMod val="75000"/>
                    <a:lumOff val="25000"/>
                  </a:schemeClr>
                </a:solidFill>
                <a:latin typeface="Arial Black" pitchFamily="-112" charset="0"/>
              </a:rPr>
              <a:t> Mols</a:t>
            </a:r>
          </a:p>
          <a:p>
            <a:pPr>
              <a:buFontTx/>
              <a:buChar char="-"/>
              <a:defRPr/>
            </a:pPr>
            <a:r>
              <a:rPr lang="nl-NL" sz="3200" dirty="0">
                <a:solidFill>
                  <a:schemeClr val="tx1">
                    <a:lumMod val="75000"/>
                    <a:lumOff val="25000"/>
                  </a:schemeClr>
                </a:solidFill>
                <a:latin typeface="Arial Black" pitchFamily="-112" charset="0"/>
              </a:rPr>
              <a:t> </a:t>
            </a:r>
            <a:r>
              <a:rPr lang="nl-NL" sz="3200" dirty="0" smtClean="0">
                <a:solidFill>
                  <a:schemeClr val="tx1">
                    <a:lumMod val="75000"/>
                    <a:lumOff val="25000"/>
                  </a:schemeClr>
                </a:solidFill>
                <a:latin typeface="Arial Black" pitchFamily="-112" charset="0"/>
              </a:rPr>
              <a:t>Christiaan </a:t>
            </a:r>
            <a:r>
              <a:rPr lang="nl-NL" sz="3200" dirty="0">
                <a:solidFill>
                  <a:schemeClr val="tx1">
                    <a:lumMod val="75000"/>
                    <a:lumOff val="25000"/>
                  </a:schemeClr>
                </a:solidFill>
                <a:latin typeface="Arial Black" pitchFamily="-112" charset="0"/>
              </a:rPr>
              <a:t>Grotenhuis</a:t>
            </a:r>
          </a:p>
          <a:p>
            <a:pPr>
              <a:buFontTx/>
              <a:buChar char="-"/>
              <a:defRPr/>
            </a:pPr>
            <a:endParaRPr lang="nl-NL" sz="3200" dirty="0">
              <a:solidFill>
                <a:schemeClr val="tx1">
                  <a:lumMod val="75000"/>
                  <a:lumOff val="25000"/>
                </a:schemeClr>
              </a:solidFill>
              <a:latin typeface="Arial Black" pitchFamily="-112" charset="0"/>
            </a:endParaRPr>
          </a:p>
          <a:p>
            <a:pPr>
              <a:buFontTx/>
              <a:buChar char="-"/>
              <a:defRPr/>
            </a:pPr>
            <a:r>
              <a:rPr lang="nl-NL" sz="3200" dirty="0">
                <a:solidFill>
                  <a:schemeClr val="tx1">
                    <a:lumMod val="75000"/>
                    <a:lumOff val="25000"/>
                  </a:schemeClr>
                </a:solidFill>
                <a:latin typeface="Arial Black" pitchFamily="-112" charset="0"/>
              </a:rPr>
              <a:t> Ria Sluiter</a:t>
            </a:r>
          </a:p>
          <a:p>
            <a:pPr>
              <a:buFontTx/>
              <a:buChar char="-"/>
              <a:defRPr/>
            </a:pPr>
            <a:r>
              <a:rPr lang="nl-NL" sz="3200" dirty="0">
                <a:solidFill>
                  <a:schemeClr val="tx1">
                    <a:lumMod val="75000"/>
                    <a:lumOff val="25000"/>
                  </a:schemeClr>
                </a:solidFill>
                <a:latin typeface="Arial Black" pitchFamily="-112" charset="0"/>
              </a:rPr>
              <a:t> Ferd van den Eerenbeemt</a:t>
            </a:r>
          </a:p>
        </p:txBody>
      </p:sp>
      <p:sp>
        <p:nvSpPr>
          <p:cNvPr id="7" name="Rechthoek 6"/>
          <p:cNvSpPr/>
          <p:nvPr/>
        </p:nvSpPr>
        <p:spPr>
          <a:xfrm>
            <a:off x="0" y="6165850"/>
            <a:ext cx="9139238" cy="6921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nl-NL"/>
          </a:p>
        </p:txBody>
      </p:sp>
      <p:pic>
        <p:nvPicPr>
          <p:cNvPr id="5125" name="Picture 2" descr="BBlogovrij"/>
          <p:cNvPicPr>
            <a:picLocks noChangeAspect="1" noChangeArrowheads="1"/>
          </p:cNvPicPr>
          <p:nvPr/>
        </p:nvPicPr>
        <p:blipFill>
          <a:blip r:embed="rId3" cstate="print"/>
          <a:srcRect/>
          <a:stretch>
            <a:fillRect/>
          </a:stretch>
        </p:blipFill>
        <p:spPr bwMode="auto">
          <a:xfrm>
            <a:off x="179388" y="6215063"/>
            <a:ext cx="642937" cy="642937"/>
          </a:xfrm>
          <a:prstGeom prst="rect">
            <a:avLst/>
          </a:prstGeom>
          <a:noFill/>
          <a:ln w="9525">
            <a:noFill/>
            <a:miter lim="800000"/>
            <a:headEnd/>
            <a:tailEnd/>
          </a:ln>
        </p:spPr>
      </p:pic>
      <p:pic>
        <p:nvPicPr>
          <p:cNvPr id="5126" name="Picture 4"/>
          <p:cNvPicPr>
            <a:picLocks noChangeAspect="1" noChangeArrowheads="1"/>
          </p:cNvPicPr>
          <p:nvPr/>
        </p:nvPicPr>
        <p:blipFill>
          <a:blip r:embed="rId4" cstate="print"/>
          <a:srcRect/>
          <a:stretch>
            <a:fillRect/>
          </a:stretch>
        </p:blipFill>
        <p:spPr bwMode="auto">
          <a:xfrm>
            <a:off x="6656388" y="6192838"/>
            <a:ext cx="2446337" cy="6477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2000"/>
                                        <p:tgtEl>
                                          <p:spTgt spid="19"/>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fade">
                                      <p:cBhvr>
                                        <p:cTn id="11" dur="20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3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kstvak 18"/>
          <p:cNvSpPr txBox="1">
            <a:spLocks noChangeArrowheads="1"/>
          </p:cNvSpPr>
          <p:nvPr/>
        </p:nvSpPr>
        <p:spPr bwMode="auto">
          <a:xfrm>
            <a:off x="111125" y="142875"/>
            <a:ext cx="8893175" cy="1200150"/>
          </a:xfrm>
          <a:prstGeom prst="rect">
            <a:avLst/>
          </a:prstGeom>
          <a:noFill/>
          <a:ln w="9525">
            <a:noFill/>
            <a:miter lim="800000"/>
            <a:headEnd/>
            <a:tailEnd/>
          </a:ln>
        </p:spPr>
        <p:txBody>
          <a:bodyPr>
            <a:spAutoFit/>
          </a:bodyPr>
          <a:lstStyle/>
          <a:p>
            <a:pPr algn="ctr">
              <a:defRPr/>
            </a:pPr>
            <a:r>
              <a:rPr lang="nl-NL" sz="4400" dirty="0" err="1">
                <a:solidFill>
                  <a:schemeClr val="tx1">
                    <a:lumMod val="75000"/>
                    <a:lumOff val="25000"/>
                  </a:schemeClr>
                </a:solidFill>
                <a:latin typeface="Arial Black" pitchFamily="-112" charset="0"/>
              </a:rPr>
              <a:t>Flow</a:t>
            </a:r>
            <a:r>
              <a:rPr lang="nl-NL" sz="4400" dirty="0">
                <a:solidFill>
                  <a:schemeClr val="tx1">
                    <a:lumMod val="75000"/>
                    <a:lumOff val="25000"/>
                  </a:schemeClr>
                </a:solidFill>
                <a:latin typeface="Arial Black" pitchFamily="-112" charset="0"/>
              </a:rPr>
              <a:t> als sturingsprincipe </a:t>
            </a:r>
          </a:p>
          <a:p>
            <a:pPr algn="ctr">
              <a:defRPr/>
            </a:pPr>
            <a:r>
              <a:rPr lang="nl-NL" sz="2800" dirty="0">
                <a:solidFill>
                  <a:schemeClr val="accent6">
                    <a:lumMod val="75000"/>
                  </a:schemeClr>
                </a:solidFill>
                <a:latin typeface="Arial Black" pitchFamily="-112" charset="0"/>
              </a:rPr>
              <a:t>Experiment Stedelijk Lyceum Enschede</a:t>
            </a:r>
          </a:p>
        </p:txBody>
      </p:sp>
      <p:sp>
        <p:nvSpPr>
          <p:cNvPr id="31" name="Tekstvak 30"/>
          <p:cNvSpPr txBox="1">
            <a:spLocks noChangeArrowheads="1"/>
          </p:cNvSpPr>
          <p:nvPr/>
        </p:nvSpPr>
        <p:spPr bwMode="auto">
          <a:xfrm>
            <a:off x="735013" y="2214563"/>
            <a:ext cx="8158162" cy="3662362"/>
          </a:xfrm>
          <a:prstGeom prst="rect">
            <a:avLst/>
          </a:prstGeom>
          <a:noFill/>
          <a:ln w="9525">
            <a:noFill/>
            <a:miter lim="800000"/>
            <a:headEnd/>
            <a:tailEnd/>
          </a:ln>
        </p:spPr>
        <p:txBody>
          <a:bodyPr>
            <a:spAutoFit/>
          </a:bodyPr>
          <a:lstStyle/>
          <a:p>
            <a:pPr>
              <a:defRPr/>
            </a:pPr>
            <a:r>
              <a:rPr lang="nl-NL" sz="3200" dirty="0">
                <a:solidFill>
                  <a:schemeClr val="tx1">
                    <a:lumMod val="75000"/>
                    <a:lumOff val="25000"/>
                  </a:schemeClr>
                </a:solidFill>
                <a:latin typeface="Arial Black" pitchFamily="-112" charset="0"/>
              </a:rPr>
              <a:t>Programma</a:t>
            </a:r>
          </a:p>
          <a:p>
            <a:pPr>
              <a:defRPr/>
            </a:pPr>
            <a:r>
              <a:rPr lang="nl-NL" sz="2800" i="1" dirty="0">
                <a:solidFill>
                  <a:schemeClr val="tx1">
                    <a:lumMod val="75000"/>
                    <a:lumOff val="25000"/>
                  </a:schemeClr>
                </a:solidFill>
                <a:latin typeface="Arial Black" pitchFamily="-112" charset="0"/>
              </a:rPr>
              <a:t>Interactieve bijeenkomst</a:t>
            </a:r>
          </a:p>
          <a:p>
            <a:pPr marL="514350" indent="-514350">
              <a:buFontTx/>
              <a:buAutoNum type="arabicPeriod"/>
              <a:defRPr/>
            </a:pPr>
            <a:r>
              <a:rPr lang="nl-NL" sz="2400" dirty="0">
                <a:solidFill>
                  <a:schemeClr val="tx1">
                    <a:lumMod val="75000"/>
                    <a:lumOff val="25000"/>
                  </a:schemeClr>
                </a:solidFill>
                <a:latin typeface="Arial Black" pitchFamily="-112" charset="0"/>
              </a:rPr>
              <a:t>Werkenergie van ons: plus en min</a:t>
            </a:r>
          </a:p>
          <a:p>
            <a:pPr marL="514350" indent="-514350">
              <a:buFontTx/>
              <a:buAutoNum type="arabicPeriod"/>
              <a:defRPr/>
            </a:pPr>
            <a:r>
              <a:rPr lang="nl-NL" sz="2400" dirty="0">
                <a:solidFill>
                  <a:schemeClr val="tx1">
                    <a:lumMod val="75000"/>
                    <a:lumOff val="25000"/>
                  </a:schemeClr>
                </a:solidFill>
                <a:latin typeface="Arial Black" pitchFamily="-112" charset="0"/>
              </a:rPr>
              <a:t>Het principe van </a:t>
            </a:r>
            <a:r>
              <a:rPr lang="nl-NL" sz="2400" dirty="0" err="1">
                <a:solidFill>
                  <a:schemeClr val="tx1">
                    <a:lumMod val="75000"/>
                    <a:lumOff val="25000"/>
                  </a:schemeClr>
                </a:solidFill>
                <a:latin typeface="Arial Black" pitchFamily="-112" charset="0"/>
              </a:rPr>
              <a:t>flow</a:t>
            </a:r>
            <a:endParaRPr lang="nl-NL" sz="2400" dirty="0">
              <a:solidFill>
                <a:schemeClr val="tx1">
                  <a:lumMod val="75000"/>
                  <a:lumOff val="25000"/>
                </a:schemeClr>
              </a:solidFill>
              <a:latin typeface="Arial Black" pitchFamily="-112" charset="0"/>
            </a:endParaRPr>
          </a:p>
          <a:p>
            <a:pPr marL="514350" indent="-514350">
              <a:buFontTx/>
              <a:buAutoNum type="arabicPeriod"/>
              <a:defRPr/>
            </a:pPr>
            <a:r>
              <a:rPr lang="nl-NL" sz="2400" dirty="0">
                <a:solidFill>
                  <a:schemeClr val="tx1">
                    <a:lumMod val="75000"/>
                    <a:lumOff val="25000"/>
                  </a:schemeClr>
                </a:solidFill>
                <a:latin typeface="Arial Black" pitchFamily="-112" charset="0"/>
              </a:rPr>
              <a:t>De dagelijkse werkelijkheid</a:t>
            </a:r>
          </a:p>
          <a:p>
            <a:pPr marL="514350" indent="-514350">
              <a:buFontTx/>
              <a:buAutoNum type="arabicPeriod"/>
              <a:defRPr/>
            </a:pPr>
            <a:r>
              <a:rPr lang="nl-NL" sz="2400" dirty="0">
                <a:solidFill>
                  <a:schemeClr val="tx1">
                    <a:lumMod val="75000"/>
                    <a:lumOff val="25000"/>
                  </a:schemeClr>
                </a:solidFill>
                <a:latin typeface="Arial Black" pitchFamily="-112" charset="0"/>
              </a:rPr>
              <a:t>Sturing en ruimte</a:t>
            </a:r>
          </a:p>
          <a:p>
            <a:pPr marL="514350" indent="-514350">
              <a:buFontTx/>
              <a:buAutoNum type="arabicPeriod"/>
              <a:defRPr/>
            </a:pPr>
            <a:r>
              <a:rPr lang="nl-NL" sz="2400" dirty="0">
                <a:solidFill>
                  <a:schemeClr val="tx1">
                    <a:lumMod val="75000"/>
                    <a:lumOff val="25000"/>
                  </a:schemeClr>
                </a:solidFill>
                <a:latin typeface="Arial Black" pitchFamily="-112" charset="0"/>
              </a:rPr>
              <a:t>Succes- en faalfactoren</a:t>
            </a:r>
          </a:p>
          <a:p>
            <a:pPr marL="514350" indent="-514350">
              <a:buFontTx/>
              <a:buAutoNum type="arabicPeriod"/>
              <a:defRPr/>
            </a:pPr>
            <a:r>
              <a:rPr lang="nl-NL" sz="2400" dirty="0">
                <a:solidFill>
                  <a:schemeClr val="tx1">
                    <a:lumMod val="75000"/>
                    <a:lumOff val="25000"/>
                  </a:schemeClr>
                </a:solidFill>
                <a:latin typeface="Arial Black" pitchFamily="-112" charset="0"/>
              </a:rPr>
              <a:t>Inrichten van het proces</a:t>
            </a:r>
          </a:p>
          <a:p>
            <a:pPr>
              <a:defRPr/>
            </a:pPr>
            <a:r>
              <a:rPr lang="nl-NL" sz="2800" dirty="0">
                <a:solidFill>
                  <a:schemeClr val="tx1">
                    <a:lumMod val="75000"/>
                    <a:lumOff val="25000"/>
                  </a:schemeClr>
                </a:solidFill>
                <a:latin typeface="Arial Black" pitchFamily="-112" charset="0"/>
              </a:rPr>
              <a:t> </a:t>
            </a:r>
          </a:p>
        </p:txBody>
      </p:sp>
      <p:sp>
        <p:nvSpPr>
          <p:cNvPr id="8" name="Rechthoek 7"/>
          <p:cNvSpPr/>
          <p:nvPr/>
        </p:nvSpPr>
        <p:spPr>
          <a:xfrm>
            <a:off x="0" y="6165850"/>
            <a:ext cx="9139238" cy="6921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nl-NL"/>
          </a:p>
        </p:txBody>
      </p:sp>
      <p:pic>
        <p:nvPicPr>
          <p:cNvPr id="6149" name="Picture 2" descr="BBlogovrij"/>
          <p:cNvPicPr>
            <a:picLocks noChangeAspect="1" noChangeArrowheads="1"/>
          </p:cNvPicPr>
          <p:nvPr/>
        </p:nvPicPr>
        <p:blipFill>
          <a:blip r:embed="rId3" cstate="print"/>
          <a:srcRect/>
          <a:stretch>
            <a:fillRect/>
          </a:stretch>
        </p:blipFill>
        <p:spPr bwMode="auto">
          <a:xfrm>
            <a:off x="179388" y="6215063"/>
            <a:ext cx="642937" cy="642937"/>
          </a:xfrm>
          <a:prstGeom prst="rect">
            <a:avLst/>
          </a:prstGeom>
          <a:noFill/>
          <a:ln w="9525">
            <a:noFill/>
            <a:miter lim="800000"/>
            <a:headEnd/>
            <a:tailEnd/>
          </a:ln>
        </p:spPr>
      </p:pic>
      <p:pic>
        <p:nvPicPr>
          <p:cNvPr id="6150" name="Picture 4"/>
          <p:cNvPicPr>
            <a:picLocks noChangeAspect="1" noChangeArrowheads="1"/>
          </p:cNvPicPr>
          <p:nvPr/>
        </p:nvPicPr>
        <p:blipFill>
          <a:blip r:embed="rId4" cstate="print"/>
          <a:srcRect/>
          <a:stretch>
            <a:fillRect/>
          </a:stretch>
        </p:blipFill>
        <p:spPr bwMode="auto">
          <a:xfrm>
            <a:off x="6656388" y="6192838"/>
            <a:ext cx="2446337" cy="6477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2000"/>
                                        <p:tgtEl>
                                          <p:spTgt spid="19"/>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fade">
                                      <p:cBhvr>
                                        <p:cTn id="11" dur="20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3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kstvak 18"/>
          <p:cNvSpPr txBox="1">
            <a:spLocks noChangeArrowheads="1"/>
          </p:cNvSpPr>
          <p:nvPr/>
        </p:nvSpPr>
        <p:spPr bwMode="auto">
          <a:xfrm>
            <a:off x="111125" y="142875"/>
            <a:ext cx="8893175" cy="1200150"/>
          </a:xfrm>
          <a:prstGeom prst="rect">
            <a:avLst/>
          </a:prstGeom>
          <a:noFill/>
          <a:ln w="9525">
            <a:noFill/>
            <a:miter lim="800000"/>
            <a:headEnd/>
            <a:tailEnd/>
          </a:ln>
        </p:spPr>
        <p:txBody>
          <a:bodyPr>
            <a:spAutoFit/>
          </a:bodyPr>
          <a:lstStyle/>
          <a:p>
            <a:pPr algn="ctr">
              <a:defRPr/>
            </a:pPr>
            <a:r>
              <a:rPr lang="nl-NL" sz="4400" dirty="0" err="1">
                <a:solidFill>
                  <a:schemeClr val="tx1">
                    <a:lumMod val="75000"/>
                    <a:lumOff val="25000"/>
                  </a:schemeClr>
                </a:solidFill>
                <a:latin typeface="Arial Black" pitchFamily="-112" charset="0"/>
              </a:rPr>
              <a:t>Flow</a:t>
            </a:r>
            <a:r>
              <a:rPr lang="nl-NL" sz="4400" dirty="0">
                <a:solidFill>
                  <a:schemeClr val="tx1">
                    <a:lumMod val="75000"/>
                    <a:lumOff val="25000"/>
                  </a:schemeClr>
                </a:solidFill>
                <a:latin typeface="Arial Black" pitchFamily="-112" charset="0"/>
              </a:rPr>
              <a:t> als sturingsprincipe </a:t>
            </a:r>
          </a:p>
          <a:p>
            <a:pPr algn="ctr">
              <a:defRPr/>
            </a:pPr>
            <a:r>
              <a:rPr lang="nl-NL" sz="2800" dirty="0">
                <a:solidFill>
                  <a:schemeClr val="accent6">
                    <a:lumMod val="75000"/>
                  </a:schemeClr>
                </a:solidFill>
                <a:latin typeface="Arial Black" pitchFamily="-112" charset="0"/>
              </a:rPr>
              <a:t>Experiment Stedelijk Lyceum Enschede</a:t>
            </a:r>
          </a:p>
        </p:txBody>
      </p:sp>
      <p:sp>
        <p:nvSpPr>
          <p:cNvPr id="31" name="Tekstvak 30"/>
          <p:cNvSpPr txBox="1">
            <a:spLocks noChangeArrowheads="1"/>
          </p:cNvSpPr>
          <p:nvPr/>
        </p:nvSpPr>
        <p:spPr bwMode="auto">
          <a:xfrm>
            <a:off x="735013" y="2214563"/>
            <a:ext cx="8158162" cy="3416300"/>
          </a:xfrm>
          <a:prstGeom prst="rect">
            <a:avLst/>
          </a:prstGeom>
          <a:noFill/>
          <a:ln w="9525">
            <a:noFill/>
            <a:miter lim="800000"/>
            <a:headEnd/>
            <a:tailEnd/>
          </a:ln>
        </p:spPr>
        <p:txBody>
          <a:bodyPr>
            <a:spAutoFit/>
          </a:bodyPr>
          <a:lstStyle/>
          <a:p>
            <a:pPr marL="514350" indent="-514350">
              <a:buFontTx/>
              <a:buAutoNum type="arabicPeriod"/>
              <a:defRPr/>
            </a:pPr>
            <a:r>
              <a:rPr lang="nl-NL" sz="2400" dirty="0">
                <a:solidFill>
                  <a:schemeClr val="tx1">
                    <a:lumMod val="75000"/>
                    <a:lumOff val="25000"/>
                  </a:schemeClr>
                </a:solidFill>
                <a:latin typeface="Arial Black" pitchFamily="-112" charset="0"/>
              </a:rPr>
              <a:t>Werkenergie van ons: plus en min</a:t>
            </a:r>
          </a:p>
          <a:p>
            <a:pPr marL="514350" indent="-514350">
              <a:defRPr/>
            </a:pPr>
            <a:endParaRPr lang="nl-NL" sz="2400" dirty="0">
              <a:solidFill>
                <a:schemeClr val="tx1">
                  <a:lumMod val="75000"/>
                  <a:lumOff val="25000"/>
                </a:schemeClr>
              </a:solidFill>
              <a:latin typeface="Arial Black" pitchFamily="-112" charset="0"/>
            </a:endParaRPr>
          </a:p>
          <a:p>
            <a:pPr marL="971550" lvl="1" indent="-514350">
              <a:defRPr/>
            </a:pPr>
            <a:r>
              <a:rPr lang="nl-NL" sz="2400" dirty="0">
                <a:solidFill>
                  <a:schemeClr val="tx1">
                    <a:lumMod val="75000"/>
                    <a:lumOff val="25000"/>
                  </a:schemeClr>
                </a:solidFill>
                <a:latin typeface="Arial Black" pitchFamily="-112" charset="0"/>
              </a:rPr>
              <a:t>In koppels: </a:t>
            </a:r>
          </a:p>
          <a:p>
            <a:pPr marL="971550" lvl="1" indent="-514350">
              <a:buFontTx/>
              <a:buAutoNum type="alphaLcPeriod"/>
              <a:defRPr/>
            </a:pPr>
            <a:r>
              <a:rPr lang="nl-NL" sz="2400" dirty="0">
                <a:solidFill>
                  <a:schemeClr val="tx1">
                    <a:lumMod val="75000"/>
                    <a:lumOff val="25000"/>
                  </a:schemeClr>
                </a:solidFill>
                <a:latin typeface="Arial Black" pitchFamily="-112" charset="0"/>
              </a:rPr>
              <a:t>wat geeft mij energie, wat kost mij energie?</a:t>
            </a:r>
          </a:p>
          <a:p>
            <a:pPr marL="971550" lvl="1" indent="-514350">
              <a:buFontTx/>
              <a:buAutoNum type="alphaLcPeriod"/>
              <a:defRPr/>
            </a:pPr>
            <a:r>
              <a:rPr lang="nl-NL" sz="2400" dirty="0">
                <a:solidFill>
                  <a:schemeClr val="tx1">
                    <a:lumMod val="75000"/>
                    <a:lumOff val="25000"/>
                  </a:schemeClr>
                </a:solidFill>
                <a:latin typeface="Arial Black" pitchFamily="-112" charset="0"/>
              </a:rPr>
              <a:t>Welke processen hebben een positieve dan wel een negatieve invloed?</a:t>
            </a:r>
          </a:p>
          <a:p>
            <a:pPr marL="514350" indent="-514350">
              <a:defRPr/>
            </a:pPr>
            <a:endParaRPr lang="nl-NL" sz="2400" dirty="0">
              <a:solidFill>
                <a:schemeClr val="tx1">
                  <a:lumMod val="75000"/>
                  <a:lumOff val="25000"/>
                </a:schemeClr>
              </a:solidFill>
              <a:latin typeface="Arial Black" pitchFamily="-112" charset="0"/>
            </a:endParaRPr>
          </a:p>
          <a:p>
            <a:pPr marL="514350" indent="-514350">
              <a:defRPr/>
            </a:pPr>
            <a:endParaRPr lang="nl-NL" sz="2400" dirty="0">
              <a:solidFill>
                <a:schemeClr val="tx1">
                  <a:lumMod val="75000"/>
                  <a:lumOff val="25000"/>
                </a:schemeClr>
              </a:solidFill>
              <a:latin typeface="Arial Black" pitchFamily="-112" charset="0"/>
            </a:endParaRPr>
          </a:p>
        </p:txBody>
      </p:sp>
      <p:sp>
        <p:nvSpPr>
          <p:cNvPr id="8" name="Rechthoek 7"/>
          <p:cNvSpPr/>
          <p:nvPr/>
        </p:nvSpPr>
        <p:spPr>
          <a:xfrm>
            <a:off x="0" y="6165850"/>
            <a:ext cx="9139238" cy="6921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nl-NL"/>
          </a:p>
        </p:txBody>
      </p:sp>
      <p:pic>
        <p:nvPicPr>
          <p:cNvPr id="7173" name="Picture 2" descr="BBlogovrij"/>
          <p:cNvPicPr>
            <a:picLocks noChangeAspect="1" noChangeArrowheads="1"/>
          </p:cNvPicPr>
          <p:nvPr/>
        </p:nvPicPr>
        <p:blipFill>
          <a:blip r:embed="rId3" cstate="print"/>
          <a:srcRect/>
          <a:stretch>
            <a:fillRect/>
          </a:stretch>
        </p:blipFill>
        <p:spPr bwMode="auto">
          <a:xfrm>
            <a:off x="179388" y="6215063"/>
            <a:ext cx="642937" cy="642937"/>
          </a:xfrm>
          <a:prstGeom prst="rect">
            <a:avLst/>
          </a:prstGeom>
          <a:noFill/>
          <a:ln w="9525">
            <a:noFill/>
            <a:miter lim="800000"/>
            <a:headEnd/>
            <a:tailEnd/>
          </a:ln>
        </p:spPr>
      </p:pic>
      <p:pic>
        <p:nvPicPr>
          <p:cNvPr id="7174" name="Picture 4"/>
          <p:cNvPicPr>
            <a:picLocks noChangeAspect="1" noChangeArrowheads="1"/>
          </p:cNvPicPr>
          <p:nvPr/>
        </p:nvPicPr>
        <p:blipFill>
          <a:blip r:embed="rId4" cstate="print"/>
          <a:srcRect/>
          <a:stretch>
            <a:fillRect/>
          </a:stretch>
        </p:blipFill>
        <p:spPr bwMode="auto">
          <a:xfrm>
            <a:off x="6656388" y="6192838"/>
            <a:ext cx="2446337" cy="6477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2000"/>
                                        <p:tgtEl>
                                          <p:spTgt spid="19"/>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fade">
                                      <p:cBhvr>
                                        <p:cTn id="11" dur="20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3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a:hlinkClick r:id="rId3"/>
          </p:cNvPr>
          <p:cNvPicPr>
            <a:picLocks noChangeAspect="1" noChangeArrowheads="1"/>
          </p:cNvPicPr>
          <p:nvPr/>
        </p:nvPicPr>
        <p:blipFill>
          <a:blip r:embed="rId4" cstate="print"/>
          <a:srcRect/>
          <a:stretch>
            <a:fillRect/>
          </a:stretch>
        </p:blipFill>
        <p:spPr bwMode="auto">
          <a:xfrm>
            <a:off x="1576388" y="1804988"/>
            <a:ext cx="5991225" cy="3248025"/>
          </a:xfrm>
          <a:prstGeom prst="rect">
            <a:avLst/>
          </a:prstGeom>
          <a:noFill/>
          <a:ln w="9525">
            <a:noFill/>
            <a:miter lim="800000"/>
            <a:headEnd/>
            <a:tailEnd/>
          </a:ln>
        </p:spPr>
      </p:pic>
      <p:sp>
        <p:nvSpPr>
          <p:cNvPr id="4" name="Tekstvak 3"/>
          <p:cNvSpPr txBox="1">
            <a:spLocks noChangeArrowheads="1"/>
          </p:cNvSpPr>
          <p:nvPr/>
        </p:nvSpPr>
        <p:spPr bwMode="auto">
          <a:xfrm>
            <a:off x="111125" y="142875"/>
            <a:ext cx="8893175" cy="1200150"/>
          </a:xfrm>
          <a:prstGeom prst="rect">
            <a:avLst/>
          </a:prstGeom>
          <a:noFill/>
          <a:ln w="9525">
            <a:noFill/>
            <a:miter lim="800000"/>
            <a:headEnd/>
            <a:tailEnd/>
          </a:ln>
        </p:spPr>
        <p:txBody>
          <a:bodyPr>
            <a:spAutoFit/>
          </a:bodyPr>
          <a:lstStyle/>
          <a:p>
            <a:pPr algn="ctr">
              <a:defRPr/>
            </a:pPr>
            <a:r>
              <a:rPr lang="nl-NL" sz="4400" dirty="0" err="1">
                <a:solidFill>
                  <a:schemeClr val="tx1">
                    <a:lumMod val="75000"/>
                    <a:lumOff val="25000"/>
                  </a:schemeClr>
                </a:solidFill>
                <a:latin typeface="Arial Black" pitchFamily="-112" charset="0"/>
              </a:rPr>
              <a:t>Flow</a:t>
            </a:r>
            <a:r>
              <a:rPr lang="nl-NL" sz="4400" dirty="0">
                <a:solidFill>
                  <a:schemeClr val="tx1">
                    <a:lumMod val="75000"/>
                    <a:lumOff val="25000"/>
                  </a:schemeClr>
                </a:solidFill>
                <a:latin typeface="Arial Black" pitchFamily="-112" charset="0"/>
              </a:rPr>
              <a:t> als sturingsprincipe </a:t>
            </a:r>
          </a:p>
          <a:p>
            <a:pPr algn="ctr">
              <a:defRPr/>
            </a:pPr>
            <a:r>
              <a:rPr lang="nl-NL" sz="2800" dirty="0">
                <a:solidFill>
                  <a:schemeClr val="accent6">
                    <a:lumMod val="75000"/>
                  </a:schemeClr>
                </a:solidFill>
                <a:latin typeface="Arial Black" pitchFamily="-112" charset="0"/>
              </a:rPr>
              <a:t>Experiment Stedelijk Lyceum Enschede</a:t>
            </a:r>
          </a:p>
        </p:txBody>
      </p:sp>
      <p:sp>
        <p:nvSpPr>
          <p:cNvPr id="5" name="Rechthoek 4"/>
          <p:cNvSpPr/>
          <p:nvPr/>
        </p:nvSpPr>
        <p:spPr>
          <a:xfrm>
            <a:off x="0" y="6165850"/>
            <a:ext cx="9139238" cy="6921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nl-NL"/>
          </a:p>
        </p:txBody>
      </p:sp>
      <p:pic>
        <p:nvPicPr>
          <p:cNvPr id="8197" name="Picture 2" descr="BBlogovrij"/>
          <p:cNvPicPr>
            <a:picLocks noChangeAspect="1" noChangeArrowheads="1"/>
          </p:cNvPicPr>
          <p:nvPr/>
        </p:nvPicPr>
        <p:blipFill>
          <a:blip r:embed="rId5" cstate="print"/>
          <a:srcRect/>
          <a:stretch>
            <a:fillRect/>
          </a:stretch>
        </p:blipFill>
        <p:spPr bwMode="auto">
          <a:xfrm>
            <a:off x="179388" y="6215063"/>
            <a:ext cx="642937" cy="642937"/>
          </a:xfrm>
          <a:prstGeom prst="rect">
            <a:avLst/>
          </a:prstGeom>
          <a:noFill/>
          <a:ln w="9525">
            <a:noFill/>
            <a:miter lim="800000"/>
            <a:headEnd/>
            <a:tailEnd/>
          </a:ln>
        </p:spPr>
      </p:pic>
      <p:pic>
        <p:nvPicPr>
          <p:cNvPr id="8198" name="Picture 4"/>
          <p:cNvPicPr>
            <a:picLocks noChangeAspect="1" noChangeArrowheads="1"/>
          </p:cNvPicPr>
          <p:nvPr/>
        </p:nvPicPr>
        <p:blipFill>
          <a:blip r:embed="rId6" cstate="print"/>
          <a:srcRect/>
          <a:stretch>
            <a:fillRect/>
          </a:stretch>
        </p:blipFill>
        <p:spPr bwMode="auto">
          <a:xfrm>
            <a:off x="6656388" y="6192838"/>
            <a:ext cx="2446337" cy="6477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kstvak 18"/>
          <p:cNvSpPr txBox="1">
            <a:spLocks noChangeArrowheads="1"/>
          </p:cNvSpPr>
          <p:nvPr/>
        </p:nvSpPr>
        <p:spPr bwMode="auto">
          <a:xfrm>
            <a:off x="111125" y="142875"/>
            <a:ext cx="8893175" cy="1200150"/>
          </a:xfrm>
          <a:prstGeom prst="rect">
            <a:avLst/>
          </a:prstGeom>
          <a:noFill/>
          <a:ln w="9525">
            <a:noFill/>
            <a:miter lim="800000"/>
            <a:headEnd/>
            <a:tailEnd/>
          </a:ln>
        </p:spPr>
        <p:txBody>
          <a:bodyPr>
            <a:spAutoFit/>
          </a:bodyPr>
          <a:lstStyle/>
          <a:p>
            <a:pPr algn="ctr">
              <a:defRPr/>
            </a:pPr>
            <a:r>
              <a:rPr lang="nl-NL" sz="4400" dirty="0" err="1">
                <a:solidFill>
                  <a:schemeClr val="tx1">
                    <a:lumMod val="75000"/>
                    <a:lumOff val="25000"/>
                  </a:schemeClr>
                </a:solidFill>
                <a:latin typeface="Arial Black" pitchFamily="-112" charset="0"/>
              </a:rPr>
              <a:t>Flow</a:t>
            </a:r>
            <a:r>
              <a:rPr lang="nl-NL" sz="4400" dirty="0">
                <a:solidFill>
                  <a:schemeClr val="tx1">
                    <a:lumMod val="75000"/>
                    <a:lumOff val="25000"/>
                  </a:schemeClr>
                </a:solidFill>
                <a:latin typeface="Arial Black" pitchFamily="-112" charset="0"/>
              </a:rPr>
              <a:t> als sturingsprincipe </a:t>
            </a:r>
          </a:p>
          <a:p>
            <a:pPr algn="ctr">
              <a:defRPr/>
            </a:pPr>
            <a:r>
              <a:rPr lang="nl-NL" sz="2800" dirty="0">
                <a:solidFill>
                  <a:schemeClr val="accent6">
                    <a:lumMod val="75000"/>
                  </a:schemeClr>
                </a:solidFill>
                <a:latin typeface="Arial Black" pitchFamily="-112" charset="0"/>
              </a:rPr>
              <a:t>Experiment Stedelijk Lyceum Enschede</a:t>
            </a:r>
          </a:p>
        </p:txBody>
      </p:sp>
      <p:sp>
        <p:nvSpPr>
          <p:cNvPr id="8" name="Rechthoek 7"/>
          <p:cNvSpPr/>
          <p:nvPr/>
        </p:nvSpPr>
        <p:spPr>
          <a:xfrm>
            <a:off x="0" y="6165850"/>
            <a:ext cx="9139238" cy="6921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nl-NL"/>
          </a:p>
        </p:txBody>
      </p:sp>
      <p:pic>
        <p:nvPicPr>
          <p:cNvPr id="9220" name="Picture 2" descr="BBlogovrij"/>
          <p:cNvPicPr>
            <a:picLocks noChangeAspect="1" noChangeArrowheads="1"/>
          </p:cNvPicPr>
          <p:nvPr/>
        </p:nvPicPr>
        <p:blipFill>
          <a:blip r:embed="rId3" cstate="print"/>
          <a:srcRect/>
          <a:stretch>
            <a:fillRect/>
          </a:stretch>
        </p:blipFill>
        <p:spPr bwMode="auto">
          <a:xfrm>
            <a:off x="179388" y="6215063"/>
            <a:ext cx="642937" cy="642937"/>
          </a:xfrm>
          <a:prstGeom prst="rect">
            <a:avLst/>
          </a:prstGeom>
          <a:noFill/>
          <a:ln w="9525">
            <a:noFill/>
            <a:miter lim="800000"/>
            <a:headEnd/>
            <a:tailEnd/>
          </a:ln>
        </p:spPr>
      </p:pic>
      <p:pic>
        <p:nvPicPr>
          <p:cNvPr id="9221" name="Picture 4"/>
          <p:cNvPicPr>
            <a:picLocks noChangeAspect="1" noChangeArrowheads="1"/>
          </p:cNvPicPr>
          <p:nvPr/>
        </p:nvPicPr>
        <p:blipFill>
          <a:blip r:embed="rId4" cstate="print"/>
          <a:srcRect/>
          <a:stretch>
            <a:fillRect/>
          </a:stretch>
        </p:blipFill>
        <p:spPr bwMode="auto">
          <a:xfrm>
            <a:off x="6656388" y="6192838"/>
            <a:ext cx="2446337" cy="647700"/>
          </a:xfrm>
          <a:prstGeom prst="rect">
            <a:avLst/>
          </a:prstGeom>
          <a:noFill/>
          <a:ln w="9525">
            <a:noFill/>
            <a:miter lim="800000"/>
            <a:headEnd/>
            <a:tailEnd/>
          </a:ln>
        </p:spPr>
      </p:pic>
      <p:sp>
        <p:nvSpPr>
          <p:cNvPr id="7" name="Tekstvak 6"/>
          <p:cNvSpPr txBox="1">
            <a:spLocks noChangeArrowheads="1"/>
          </p:cNvSpPr>
          <p:nvPr/>
        </p:nvSpPr>
        <p:spPr bwMode="auto">
          <a:xfrm>
            <a:off x="735013" y="2062163"/>
            <a:ext cx="8408987" cy="4247317"/>
          </a:xfrm>
          <a:prstGeom prst="rect">
            <a:avLst/>
          </a:prstGeom>
          <a:noFill/>
          <a:ln w="9525">
            <a:noFill/>
            <a:miter lim="800000"/>
            <a:headEnd/>
            <a:tailEnd/>
          </a:ln>
        </p:spPr>
        <p:txBody>
          <a:bodyPr>
            <a:spAutoFit/>
          </a:bodyPr>
          <a:lstStyle/>
          <a:p>
            <a:pPr>
              <a:defRPr/>
            </a:pPr>
            <a:r>
              <a:rPr lang="nl-NL" sz="2400" dirty="0" smtClean="0">
                <a:solidFill>
                  <a:schemeClr val="tx1">
                    <a:lumMod val="75000"/>
                    <a:lumOff val="25000"/>
                  </a:schemeClr>
                </a:solidFill>
                <a:latin typeface="Arial Black" pitchFamily="-112" charset="0"/>
              </a:rPr>
              <a:t>Welke </a:t>
            </a:r>
            <a:r>
              <a:rPr lang="nl-NL" sz="2400" dirty="0">
                <a:solidFill>
                  <a:schemeClr val="tx1">
                    <a:lumMod val="75000"/>
                    <a:lumOff val="25000"/>
                  </a:schemeClr>
                </a:solidFill>
                <a:latin typeface="Arial Black" pitchFamily="-112" charset="0"/>
              </a:rPr>
              <a:t>processen hebben een </a:t>
            </a:r>
            <a:r>
              <a:rPr lang="nl-NL" sz="2400" dirty="0" smtClean="0">
                <a:solidFill>
                  <a:schemeClr val="tx1">
                    <a:lumMod val="75000"/>
                    <a:lumOff val="25000"/>
                  </a:schemeClr>
                </a:solidFill>
                <a:latin typeface="Arial Black" pitchFamily="-112" charset="0"/>
              </a:rPr>
              <a:t>negatieve </a:t>
            </a:r>
            <a:r>
              <a:rPr lang="nl-NL" sz="2400" dirty="0">
                <a:solidFill>
                  <a:schemeClr val="tx1">
                    <a:lumMod val="75000"/>
                    <a:lumOff val="25000"/>
                  </a:schemeClr>
                </a:solidFill>
                <a:latin typeface="Arial Black" pitchFamily="-112" charset="0"/>
              </a:rPr>
              <a:t>invloed?</a:t>
            </a:r>
          </a:p>
          <a:p>
            <a:pPr>
              <a:defRPr/>
            </a:pPr>
            <a:endParaRPr lang="nl-NL" sz="2400" dirty="0">
              <a:solidFill>
                <a:schemeClr val="tx1">
                  <a:lumMod val="75000"/>
                  <a:lumOff val="25000"/>
                </a:schemeClr>
              </a:solidFill>
              <a:latin typeface="Arial Black" pitchFamily="-112" charset="0"/>
            </a:endParaRPr>
          </a:p>
          <a:p>
            <a:pPr>
              <a:defRPr/>
            </a:pPr>
            <a:r>
              <a:rPr lang="nl-NL" sz="2000" dirty="0" smtClean="0">
                <a:solidFill>
                  <a:schemeClr val="tx1">
                    <a:lumMod val="75000"/>
                    <a:lumOff val="25000"/>
                  </a:schemeClr>
                </a:solidFill>
                <a:latin typeface="Arial Black" pitchFamily="-112" charset="0"/>
              </a:rPr>
              <a:t>VOLGENS LERAREN ZELF </a:t>
            </a:r>
            <a:r>
              <a:rPr lang="nl-NL" sz="2400" dirty="0" smtClean="0">
                <a:solidFill>
                  <a:schemeClr val="tx1">
                    <a:lumMod val="75000"/>
                    <a:lumOff val="25000"/>
                  </a:schemeClr>
                </a:solidFill>
                <a:latin typeface="Arial Black" pitchFamily="-112" charset="0"/>
              </a:rPr>
              <a:t>:</a:t>
            </a:r>
            <a:endParaRPr lang="nl-NL" sz="2400" dirty="0">
              <a:solidFill>
                <a:schemeClr val="tx1">
                  <a:lumMod val="75000"/>
                  <a:lumOff val="25000"/>
                </a:schemeClr>
              </a:solidFill>
              <a:latin typeface="Arial Black" pitchFamily="-112" charset="0"/>
            </a:endParaRPr>
          </a:p>
          <a:p>
            <a:pPr>
              <a:defRPr/>
            </a:pPr>
            <a:r>
              <a:rPr lang="nl-NL" sz="2000" i="1" dirty="0">
                <a:solidFill>
                  <a:schemeClr val="tx1">
                    <a:lumMod val="75000"/>
                    <a:lumOff val="25000"/>
                  </a:schemeClr>
                </a:solidFill>
                <a:latin typeface="Arial Black" pitchFamily="-112" charset="0"/>
              </a:rPr>
              <a:t>Negatief:</a:t>
            </a:r>
          </a:p>
          <a:p>
            <a:pPr>
              <a:defRPr/>
            </a:pPr>
            <a:r>
              <a:rPr lang="nl-NL" sz="2000" dirty="0">
                <a:solidFill>
                  <a:schemeClr val="tx1">
                    <a:lumMod val="75000"/>
                    <a:lumOff val="25000"/>
                  </a:schemeClr>
                </a:solidFill>
                <a:latin typeface="Arial Black" pitchFamily="-112" charset="0"/>
              </a:rPr>
              <a:t>STERFHUIS </a:t>
            </a:r>
            <a:r>
              <a:rPr lang="nl-NL" sz="1400" dirty="0">
                <a:solidFill>
                  <a:schemeClr val="tx1">
                    <a:lumMod val="75000"/>
                    <a:lumOff val="25000"/>
                  </a:schemeClr>
                </a:solidFill>
                <a:latin typeface="Arial Black" pitchFamily="-112" charset="0"/>
              </a:rPr>
              <a:t>(invulling vacatures met minder </a:t>
            </a:r>
            <a:r>
              <a:rPr lang="nl-NL" sz="1400" dirty="0" err="1">
                <a:solidFill>
                  <a:schemeClr val="tx1">
                    <a:lumMod val="75000"/>
                    <a:lumOff val="25000"/>
                  </a:schemeClr>
                </a:solidFill>
                <a:latin typeface="Arial Black" pitchFamily="-112" charset="0"/>
              </a:rPr>
              <a:t>gekwalificeerden</a:t>
            </a:r>
            <a:r>
              <a:rPr lang="nl-NL" sz="1400" dirty="0">
                <a:solidFill>
                  <a:schemeClr val="tx1">
                    <a:lumMod val="75000"/>
                    <a:lumOff val="25000"/>
                  </a:schemeClr>
                </a:solidFill>
                <a:latin typeface="Arial Black" pitchFamily="-112" charset="0"/>
              </a:rPr>
              <a:t>, niet thuis voelen van jonge leraren, oudgedienden zitten hun tijd uit, afkalving status van het beroep)</a:t>
            </a:r>
          </a:p>
          <a:p>
            <a:pPr>
              <a:defRPr/>
            </a:pPr>
            <a:r>
              <a:rPr lang="nl-NL" sz="2000" dirty="0">
                <a:solidFill>
                  <a:schemeClr val="tx1">
                    <a:lumMod val="75000"/>
                    <a:lumOff val="25000"/>
                  </a:schemeClr>
                </a:solidFill>
                <a:latin typeface="Arial Black" pitchFamily="-112" charset="0"/>
              </a:rPr>
              <a:t>VERKAVELING</a:t>
            </a:r>
            <a:r>
              <a:rPr lang="nl-NL" sz="1400" dirty="0">
                <a:solidFill>
                  <a:schemeClr val="tx1">
                    <a:lumMod val="75000"/>
                    <a:lumOff val="25000"/>
                  </a:schemeClr>
                </a:solidFill>
                <a:latin typeface="Arial Black" pitchFamily="-112" charset="0"/>
              </a:rPr>
              <a:t>  (onderwijsbeleid biedt weinig speelruimte, inhoudelijke kennis minder van belang, lesgeven krijgt laagste status, weinig initiatief en ondernemerszin)</a:t>
            </a:r>
          </a:p>
          <a:p>
            <a:pPr>
              <a:defRPr/>
            </a:pPr>
            <a:r>
              <a:rPr lang="nl-NL" sz="2000" dirty="0">
                <a:solidFill>
                  <a:schemeClr val="tx1">
                    <a:lumMod val="75000"/>
                    <a:lumOff val="25000"/>
                  </a:schemeClr>
                </a:solidFill>
                <a:latin typeface="Arial Black" pitchFamily="-112" charset="0"/>
              </a:rPr>
              <a:t>DE FUIK </a:t>
            </a:r>
            <a:r>
              <a:rPr lang="nl-NL" sz="1400" dirty="0" smtClean="0">
                <a:solidFill>
                  <a:schemeClr val="tx1">
                    <a:lumMod val="75000"/>
                    <a:lumOff val="25000"/>
                  </a:schemeClr>
                </a:solidFill>
                <a:latin typeface="Arial Black" pitchFamily="-112" charset="0"/>
              </a:rPr>
              <a:t>(interessante taken worden ontnomen; geen toekomstperspectief; eenvoudig werk remt de persoonlijke ontwikkeling; je komt er nooit meer weg, </a:t>
            </a:r>
            <a:r>
              <a:rPr lang="nl-NL" sz="1400" dirty="0">
                <a:solidFill>
                  <a:schemeClr val="tx1">
                    <a:lumMod val="75000"/>
                    <a:lumOff val="25000"/>
                  </a:schemeClr>
                </a:solidFill>
                <a:latin typeface="Arial Black" pitchFamily="-112" charset="0"/>
              </a:rPr>
              <a:t>stapeling van competenties)</a:t>
            </a:r>
          </a:p>
          <a:p>
            <a:pPr>
              <a:defRPr/>
            </a:pPr>
            <a:endParaRPr lang="nl-NL" sz="1400" dirty="0">
              <a:solidFill>
                <a:schemeClr val="tx1">
                  <a:lumMod val="75000"/>
                  <a:lumOff val="25000"/>
                </a:schemeClr>
              </a:solidFill>
              <a:latin typeface="Arial Black" pitchFamily="-112" charset="0"/>
            </a:endParaRPr>
          </a:p>
          <a:p>
            <a:pPr>
              <a:defRPr/>
            </a:pPr>
            <a:endParaRPr lang="nl-NL" sz="2000" dirty="0">
              <a:solidFill>
                <a:schemeClr val="tx1">
                  <a:lumMod val="75000"/>
                  <a:lumOff val="25000"/>
                </a:schemeClr>
              </a:solidFill>
              <a:latin typeface="Arial Black" pitchFamily="-112"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2000"/>
                                        <p:tgtEl>
                                          <p:spTgt spid="19"/>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 name="Rechte verbindingslijn 10"/>
          <p:cNvCxnSpPr/>
          <p:nvPr/>
        </p:nvCxnSpPr>
        <p:spPr>
          <a:xfrm rot="5400000" flipH="1" flipV="1">
            <a:off x="396081" y="980282"/>
            <a:ext cx="4176713" cy="4032250"/>
          </a:xfrm>
          <a:prstGeom prst="line">
            <a:avLst/>
          </a:prstGeom>
          <a:ln w="38100">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sp>
        <p:nvSpPr>
          <p:cNvPr id="19" name="Tekstvak 18"/>
          <p:cNvSpPr txBox="1">
            <a:spLocks noChangeArrowheads="1"/>
          </p:cNvSpPr>
          <p:nvPr/>
        </p:nvSpPr>
        <p:spPr bwMode="auto">
          <a:xfrm>
            <a:off x="111125" y="142875"/>
            <a:ext cx="8893175" cy="1200150"/>
          </a:xfrm>
          <a:prstGeom prst="rect">
            <a:avLst/>
          </a:prstGeom>
          <a:noFill/>
          <a:ln w="9525">
            <a:noFill/>
            <a:miter lim="800000"/>
            <a:headEnd/>
            <a:tailEnd/>
          </a:ln>
        </p:spPr>
        <p:txBody>
          <a:bodyPr>
            <a:spAutoFit/>
          </a:bodyPr>
          <a:lstStyle/>
          <a:p>
            <a:pPr algn="ctr">
              <a:defRPr/>
            </a:pPr>
            <a:r>
              <a:rPr lang="nl-NL" sz="4400" dirty="0" err="1">
                <a:solidFill>
                  <a:schemeClr val="tx1">
                    <a:lumMod val="75000"/>
                    <a:lumOff val="25000"/>
                  </a:schemeClr>
                </a:solidFill>
                <a:latin typeface="Arial Black" pitchFamily="-112" charset="0"/>
              </a:rPr>
              <a:t>Flow</a:t>
            </a:r>
            <a:r>
              <a:rPr lang="nl-NL" sz="4400" dirty="0">
                <a:solidFill>
                  <a:schemeClr val="tx1">
                    <a:lumMod val="75000"/>
                    <a:lumOff val="25000"/>
                  </a:schemeClr>
                </a:solidFill>
                <a:latin typeface="Arial Black" pitchFamily="-112" charset="0"/>
              </a:rPr>
              <a:t> als sturingsprincipe </a:t>
            </a:r>
          </a:p>
          <a:p>
            <a:pPr algn="ctr">
              <a:defRPr/>
            </a:pPr>
            <a:r>
              <a:rPr lang="nl-NL" sz="2800" dirty="0">
                <a:solidFill>
                  <a:schemeClr val="accent6">
                    <a:lumMod val="75000"/>
                  </a:schemeClr>
                </a:solidFill>
                <a:latin typeface="Arial Black" pitchFamily="-112" charset="0"/>
              </a:rPr>
              <a:t>Experiment Stedelijk Lyceum Enschede</a:t>
            </a:r>
          </a:p>
        </p:txBody>
      </p:sp>
      <p:sp>
        <p:nvSpPr>
          <p:cNvPr id="8" name="Rechthoek 7"/>
          <p:cNvSpPr/>
          <p:nvPr/>
        </p:nvSpPr>
        <p:spPr>
          <a:xfrm>
            <a:off x="0" y="6165850"/>
            <a:ext cx="9139238" cy="6921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nl-NL"/>
          </a:p>
        </p:txBody>
      </p:sp>
      <p:pic>
        <p:nvPicPr>
          <p:cNvPr id="10245" name="Picture 2" descr="BBlogovrij"/>
          <p:cNvPicPr>
            <a:picLocks noChangeAspect="1" noChangeArrowheads="1"/>
          </p:cNvPicPr>
          <p:nvPr/>
        </p:nvPicPr>
        <p:blipFill>
          <a:blip r:embed="rId3" cstate="print"/>
          <a:srcRect/>
          <a:stretch>
            <a:fillRect/>
          </a:stretch>
        </p:blipFill>
        <p:spPr bwMode="auto">
          <a:xfrm>
            <a:off x="179388" y="6215063"/>
            <a:ext cx="642937" cy="642937"/>
          </a:xfrm>
          <a:prstGeom prst="rect">
            <a:avLst/>
          </a:prstGeom>
          <a:noFill/>
          <a:ln w="9525">
            <a:noFill/>
            <a:miter lim="800000"/>
            <a:headEnd/>
            <a:tailEnd/>
          </a:ln>
        </p:spPr>
      </p:pic>
      <p:pic>
        <p:nvPicPr>
          <p:cNvPr id="10246" name="Picture 4"/>
          <p:cNvPicPr>
            <a:picLocks noChangeAspect="1" noChangeArrowheads="1"/>
          </p:cNvPicPr>
          <p:nvPr/>
        </p:nvPicPr>
        <p:blipFill>
          <a:blip r:embed="rId4" cstate="print"/>
          <a:srcRect/>
          <a:stretch>
            <a:fillRect/>
          </a:stretch>
        </p:blipFill>
        <p:spPr bwMode="auto">
          <a:xfrm>
            <a:off x="6656388" y="6192838"/>
            <a:ext cx="2446337" cy="647700"/>
          </a:xfrm>
          <a:prstGeom prst="rect">
            <a:avLst/>
          </a:prstGeom>
          <a:noFill/>
          <a:ln w="9525">
            <a:noFill/>
            <a:miter lim="800000"/>
            <a:headEnd/>
            <a:tailEnd/>
          </a:ln>
        </p:spPr>
      </p:pic>
      <p:sp>
        <p:nvSpPr>
          <p:cNvPr id="9" name="Afgeronde rechthoek 8"/>
          <p:cNvSpPr/>
          <p:nvPr/>
        </p:nvSpPr>
        <p:spPr>
          <a:xfrm>
            <a:off x="452438" y="5510213"/>
            <a:ext cx="8367712" cy="79375"/>
          </a:xfrm>
          <a:prstGeom prst="round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cs typeface="Arial" charset="0"/>
            </a:endParaRPr>
          </a:p>
        </p:txBody>
      </p:sp>
      <p:sp>
        <p:nvSpPr>
          <p:cNvPr id="10" name="Afgeronde rechthoek 9"/>
          <p:cNvSpPr/>
          <p:nvPr/>
        </p:nvSpPr>
        <p:spPr>
          <a:xfrm rot="16200000">
            <a:off x="-1900237" y="3076575"/>
            <a:ext cx="4800600" cy="79375"/>
          </a:xfrm>
          <a:prstGeom prst="round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cs typeface="Arial" charset="0"/>
            </a:endParaRPr>
          </a:p>
        </p:txBody>
      </p:sp>
      <p:cxnSp>
        <p:nvCxnSpPr>
          <p:cNvPr id="15" name="Rechte verbindingslijn 14"/>
          <p:cNvCxnSpPr/>
          <p:nvPr/>
        </p:nvCxnSpPr>
        <p:spPr>
          <a:xfrm flipV="1">
            <a:off x="971550" y="2133600"/>
            <a:ext cx="5688013" cy="3382963"/>
          </a:xfrm>
          <a:prstGeom prst="line">
            <a:avLst/>
          </a:prstGeom>
          <a:ln w="38100">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sp>
        <p:nvSpPr>
          <p:cNvPr id="21" name="Tekstvak 20"/>
          <p:cNvSpPr txBox="1">
            <a:spLocks noChangeArrowheads="1"/>
          </p:cNvSpPr>
          <p:nvPr/>
        </p:nvSpPr>
        <p:spPr bwMode="auto">
          <a:xfrm>
            <a:off x="3779838" y="5589588"/>
            <a:ext cx="1646237" cy="400050"/>
          </a:xfrm>
          <a:prstGeom prst="rect">
            <a:avLst/>
          </a:prstGeom>
          <a:noFill/>
          <a:ln w="9525">
            <a:noFill/>
            <a:miter lim="800000"/>
            <a:headEnd/>
            <a:tailEnd/>
          </a:ln>
        </p:spPr>
        <p:txBody>
          <a:bodyPr>
            <a:spAutoFit/>
          </a:bodyPr>
          <a:lstStyle/>
          <a:p>
            <a:pPr algn="ctr">
              <a:defRPr/>
            </a:pPr>
            <a:r>
              <a:rPr lang="nl-NL" sz="2000" dirty="0">
                <a:solidFill>
                  <a:schemeClr val="accent6"/>
                </a:solidFill>
                <a:latin typeface="Arial Black" pitchFamily="34" charset="0"/>
              </a:rPr>
              <a:t>kennis</a:t>
            </a:r>
          </a:p>
        </p:txBody>
      </p:sp>
      <p:sp>
        <p:nvSpPr>
          <p:cNvPr id="22" name="Tekstvak 21"/>
          <p:cNvSpPr txBox="1">
            <a:spLocks noChangeArrowheads="1"/>
          </p:cNvSpPr>
          <p:nvPr/>
        </p:nvSpPr>
        <p:spPr bwMode="auto">
          <a:xfrm rot="16200000">
            <a:off x="-555625" y="2981325"/>
            <a:ext cx="1646238" cy="401638"/>
          </a:xfrm>
          <a:prstGeom prst="rect">
            <a:avLst/>
          </a:prstGeom>
          <a:noFill/>
          <a:ln w="9525">
            <a:noFill/>
            <a:miter lim="800000"/>
            <a:headEnd/>
            <a:tailEnd/>
          </a:ln>
        </p:spPr>
        <p:txBody>
          <a:bodyPr>
            <a:spAutoFit/>
          </a:bodyPr>
          <a:lstStyle/>
          <a:p>
            <a:pPr algn="ctr">
              <a:defRPr/>
            </a:pPr>
            <a:r>
              <a:rPr lang="nl-NL" sz="2000" dirty="0">
                <a:solidFill>
                  <a:schemeClr val="accent6"/>
                </a:solidFill>
                <a:latin typeface="Arial Black" pitchFamily="34" charset="0"/>
              </a:rPr>
              <a:t>Taken</a:t>
            </a:r>
          </a:p>
        </p:txBody>
      </p:sp>
      <p:sp>
        <p:nvSpPr>
          <p:cNvPr id="23" name="Tekstvak 22"/>
          <p:cNvSpPr txBox="1">
            <a:spLocks noChangeArrowheads="1"/>
          </p:cNvSpPr>
          <p:nvPr/>
        </p:nvSpPr>
        <p:spPr bwMode="auto">
          <a:xfrm rot="16200000">
            <a:off x="-794" y="4869656"/>
            <a:ext cx="504825" cy="646113"/>
          </a:xfrm>
          <a:prstGeom prst="rect">
            <a:avLst/>
          </a:prstGeom>
          <a:noFill/>
          <a:ln w="9525">
            <a:noFill/>
            <a:miter lim="800000"/>
            <a:headEnd/>
            <a:tailEnd/>
          </a:ln>
        </p:spPr>
        <p:txBody>
          <a:bodyPr>
            <a:spAutoFit/>
          </a:bodyPr>
          <a:lstStyle/>
          <a:p>
            <a:pPr algn="ctr">
              <a:defRPr/>
            </a:pPr>
            <a:r>
              <a:rPr lang="nl-NL" sz="3600" dirty="0">
                <a:solidFill>
                  <a:schemeClr val="accent6"/>
                </a:solidFill>
                <a:latin typeface="Arial Black" pitchFamily="34" charset="0"/>
              </a:rPr>
              <a:t>-</a:t>
            </a:r>
          </a:p>
        </p:txBody>
      </p:sp>
      <p:sp>
        <p:nvSpPr>
          <p:cNvPr id="24" name="Tekstvak 23"/>
          <p:cNvSpPr txBox="1">
            <a:spLocks noChangeArrowheads="1"/>
          </p:cNvSpPr>
          <p:nvPr/>
        </p:nvSpPr>
        <p:spPr bwMode="auto">
          <a:xfrm rot="16200000">
            <a:off x="-23812" y="693737"/>
            <a:ext cx="503238" cy="646113"/>
          </a:xfrm>
          <a:prstGeom prst="rect">
            <a:avLst/>
          </a:prstGeom>
          <a:noFill/>
          <a:ln w="9525">
            <a:noFill/>
            <a:miter lim="800000"/>
            <a:headEnd/>
            <a:tailEnd/>
          </a:ln>
        </p:spPr>
        <p:txBody>
          <a:bodyPr>
            <a:spAutoFit/>
          </a:bodyPr>
          <a:lstStyle/>
          <a:p>
            <a:pPr algn="ctr">
              <a:defRPr/>
            </a:pPr>
            <a:r>
              <a:rPr lang="nl-NL" sz="3600" dirty="0">
                <a:solidFill>
                  <a:schemeClr val="accent6"/>
                </a:solidFill>
                <a:latin typeface="Arial Black" pitchFamily="34" charset="0"/>
              </a:rPr>
              <a:t>+</a:t>
            </a:r>
          </a:p>
        </p:txBody>
      </p:sp>
      <p:sp>
        <p:nvSpPr>
          <p:cNvPr id="25" name="Tekstvak 24"/>
          <p:cNvSpPr txBox="1">
            <a:spLocks noChangeArrowheads="1"/>
          </p:cNvSpPr>
          <p:nvPr/>
        </p:nvSpPr>
        <p:spPr bwMode="auto">
          <a:xfrm>
            <a:off x="900113" y="5446713"/>
            <a:ext cx="503237" cy="646112"/>
          </a:xfrm>
          <a:prstGeom prst="rect">
            <a:avLst/>
          </a:prstGeom>
          <a:noFill/>
          <a:ln w="9525">
            <a:noFill/>
            <a:miter lim="800000"/>
            <a:headEnd/>
            <a:tailEnd/>
          </a:ln>
        </p:spPr>
        <p:txBody>
          <a:bodyPr>
            <a:spAutoFit/>
          </a:bodyPr>
          <a:lstStyle/>
          <a:p>
            <a:pPr algn="ctr">
              <a:defRPr/>
            </a:pPr>
            <a:r>
              <a:rPr lang="nl-NL" sz="3600" dirty="0">
                <a:solidFill>
                  <a:schemeClr val="accent6"/>
                </a:solidFill>
                <a:latin typeface="Arial Black" pitchFamily="34" charset="0"/>
              </a:rPr>
              <a:t>-</a:t>
            </a:r>
          </a:p>
        </p:txBody>
      </p:sp>
      <p:sp>
        <p:nvSpPr>
          <p:cNvPr id="26" name="Tekstvak 25"/>
          <p:cNvSpPr txBox="1">
            <a:spLocks noChangeArrowheads="1"/>
          </p:cNvSpPr>
          <p:nvPr/>
        </p:nvSpPr>
        <p:spPr bwMode="auto">
          <a:xfrm rot="16200000">
            <a:off x="7883525" y="5518151"/>
            <a:ext cx="503237" cy="646112"/>
          </a:xfrm>
          <a:prstGeom prst="rect">
            <a:avLst/>
          </a:prstGeom>
          <a:noFill/>
          <a:ln w="9525">
            <a:noFill/>
            <a:miter lim="800000"/>
            <a:headEnd/>
            <a:tailEnd/>
          </a:ln>
        </p:spPr>
        <p:txBody>
          <a:bodyPr>
            <a:spAutoFit/>
          </a:bodyPr>
          <a:lstStyle/>
          <a:p>
            <a:pPr algn="ctr">
              <a:defRPr/>
            </a:pPr>
            <a:r>
              <a:rPr lang="nl-NL" sz="3600" dirty="0">
                <a:solidFill>
                  <a:schemeClr val="accent6"/>
                </a:solidFill>
                <a:latin typeface="Arial Black" pitchFamily="34" charset="0"/>
              </a:rPr>
              <a:t>+</a:t>
            </a:r>
          </a:p>
        </p:txBody>
      </p:sp>
      <p:sp>
        <p:nvSpPr>
          <p:cNvPr id="27" name="Tekstvak 26"/>
          <p:cNvSpPr txBox="1">
            <a:spLocks noChangeArrowheads="1"/>
          </p:cNvSpPr>
          <p:nvPr/>
        </p:nvSpPr>
        <p:spPr bwMode="auto">
          <a:xfrm>
            <a:off x="4500563" y="3933825"/>
            <a:ext cx="1646237" cy="400050"/>
          </a:xfrm>
          <a:prstGeom prst="rect">
            <a:avLst/>
          </a:prstGeom>
          <a:noFill/>
          <a:ln w="9525">
            <a:noFill/>
            <a:miter lim="800000"/>
            <a:headEnd/>
            <a:tailEnd/>
          </a:ln>
        </p:spPr>
        <p:txBody>
          <a:bodyPr>
            <a:spAutoFit/>
          </a:bodyPr>
          <a:lstStyle/>
          <a:p>
            <a:pPr algn="ctr">
              <a:defRPr/>
            </a:pPr>
            <a:r>
              <a:rPr lang="nl-NL" sz="2000" dirty="0">
                <a:solidFill>
                  <a:schemeClr val="tx1">
                    <a:lumMod val="75000"/>
                    <a:lumOff val="25000"/>
                  </a:schemeClr>
                </a:solidFill>
                <a:latin typeface="Arial Black" pitchFamily="34" charset="0"/>
              </a:rPr>
              <a:t>verveling</a:t>
            </a:r>
          </a:p>
        </p:txBody>
      </p:sp>
      <p:sp>
        <p:nvSpPr>
          <p:cNvPr id="28" name="Tekstvak 27"/>
          <p:cNvSpPr txBox="1">
            <a:spLocks noChangeArrowheads="1"/>
          </p:cNvSpPr>
          <p:nvPr/>
        </p:nvSpPr>
        <p:spPr bwMode="auto">
          <a:xfrm>
            <a:off x="1042988" y="2133600"/>
            <a:ext cx="1646237" cy="400050"/>
          </a:xfrm>
          <a:prstGeom prst="rect">
            <a:avLst/>
          </a:prstGeom>
          <a:noFill/>
          <a:ln w="9525">
            <a:noFill/>
            <a:miter lim="800000"/>
            <a:headEnd/>
            <a:tailEnd/>
          </a:ln>
        </p:spPr>
        <p:txBody>
          <a:bodyPr>
            <a:spAutoFit/>
          </a:bodyPr>
          <a:lstStyle/>
          <a:p>
            <a:pPr algn="ctr">
              <a:defRPr/>
            </a:pPr>
            <a:r>
              <a:rPr lang="nl-NL" sz="2000" dirty="0">
                <a:solidFill>
                  <a:schemeClr val="tx1">
                    <a:lumMod val="75000"/>
                    <a:lumOff val="25000"/>
                  </a:schemeClr>
                </a:solidFill>
                <a:latin typeface="Arial Black" pitchFamily="34" charset="0"/>
              </a:rPr>
              <a:t>angst</a:t>
            </a:r>
          </a:p>
        </p:txBody>
      </p:sp>
      <p:sp>
        <p:nvSpPr>
          <p:cNvPr id="29" name="Tekstvak 28"/>
          <p:cNvSpPr txBox="1">
            <a:spLocks noChangeArrowheads="1"/>
          </p:cNvSpPr>
          <p:nvPr/>
        </p:nvSpPr>
        <p:spPr bwMode="auto">
          <a:xfrm>
            <a:off x="3933825" y="1844675"/>
            <a:ext cx="1933575" cy="400050"/>
          </a:xfrm>
          <a:prstGeom prst="rect">
            <a:avLst/>
          </a:prstGeom>
          <a:noFill/>
          <a:ln w="9525">
            <a:noFill/>
            <a:miter lim="800000"/>
            <a:headEnd/>
            <a:tailEnd/>
          </a:ln>
        </p:spPr>
        <p:txBody>
          <a:bodyPr>
            <a:spAutoFit/>
          </a:bodyPr>
          <a:lstStyle/>
          <a:p>
            <a:pPr algn="ctr">
              <a:defRPr/>
            </a:pPr>
            <a:r>
              <a:rPr lang="nl-NL" sz="2000" dirty="0" err="1">
                <a:solidFill>
                  <a:schemeClr val="tx1">
                    <a:lumMod val="75000"/>
                    <a:lumOff val="25000"/>
                  </a:schemeClr>
                </a:solidFill>
                <a:latin typeface="Arial Black" pitchFamily="34" charset="0"/>
              </a:rPr>
              <a:t>Flowgebied</a:t>
            </a:r>
            <a:endParaRPr lang="nl-NL" sz="2000" dirty="0">
              <a:solidFill>
                <a:schemeClr val="tx1">
                  <a:lumMod val="75000"/>
                  <a:lumOff val="25000"/>
                </a:schemeClr>
              </a:solidFill>
              <a:latin typeface="Arial Black"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2000"/>
                                        <p:tgtEl>
                                          <p:spTgt spid="19"/>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fade">
                                      <p:cBhvr>
                                        <p:cTn id="11" dur="2000"/>
                                        <p:tgtEl>
                                          <p:spTgt spid="21"/>
                                        </p:tgtEl>
                                      </p:cBhvr>
                                    </p:animEffect>
                                  </p:childTnLst>
                                </p:cTn>
                              </p:par>
                            </p:childTnLst>
                          </p:cTn>
                        </p:par>
                        <p:par>
                          <p:cTn id="12" fill="hold">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fade">
                                      <p:cBhvr>
                                        <p:cTn id="15" dur="2000"/>
                                        <p:tgtEl>
                                          <p:spTgt spid="22"/>
                                        </p:tgtEl>
                                      </p:cBhvr>
                                    </p:animEffect>
                                  </p:childTnLst>
                                </p:cTn>
                              </p:par>
                            </p:childTnLst>
                          </p:cTn>
                        </p:par>
                        <p:par>
                          <p:cTn id="16" fill="hold">
                            <p:stCondLst>
                              <p:cond delay="6000"/>
                            </p:stCondLst>
                            <p:childTnLst>
                              <p:par>
                                <p:cTn id="17" presetID="10" presetClass="entr" presetSubtype="0" fill="hold" grpId="0"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fade">
                                      <p:cBhvr>
                                        <p:cTn id="19" dur="2000"/>
                                        <p:tgtEl>
                                          <p:spTgt spid="23"/>
                                        </p:tgtEl>
                                      </p:cBhvr>
                                    </p:animEffect>
                                  </p:childTnLst>
                                </p:cTn>
                              </p:par>
                            </p:childTnLst>
                          </p:cTn>
                        </p:par>
                        <p:par>
                          <p:cTn id="20" fill="hold">
                            <p:stCondLst>
                              <p:cond delay="8000"/>
                            </p:stCondLst>
                            <p:childTnLst>
                              <p:par>
                                <p:cTn id="21" presetID="10" presetClass="entr" presetSubtype="0" fill="hold" grpId="0" nodeType="after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fade">
                                      <p:cBhvr>
                                        <p:cTn id="23" dur="2000"/>
                                        <p:tgtEl>
                                          <p:spTgt spid="24"/>
                                        </p:tgtEl>
                                      </p:cBhvr>
                                    </p:animEffect>
                                  </p:childTnLst>
                                </p:cTn>
                              </p:par>
                            </p:childTnLst>
                          </p:cTn>
                        </p:par>
                        <p:par>
                          <p:cTn id="24" fill="hold">
                            <p:stCondLst>
                              <p:cond delay="10000"/>
                            </p:stCondLst>
                            <p:childTnLst>
                              <p:par>
                                <p:cTn id="25" presetID="10" presetClass="entr" presetSubtype="0" fill="hold" grpId="0" nodeType="after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fade">
                                      <p:cBhvr>
                                        <p:cTn id="27" dur="2000"/>
                                        <p:tgtEl>
                                          <p:spTgt spid="25"/>
                                        </p:tgtEl>
                                      </p:cBhvr>
                                    </p:animEffect>
                                  </p:childTnLst>
                                </p:cTn>
                              </p:par>
                            </p:childTnLst>
                          </p:cTn>
                        </p:par>
                        <p:par>
                          <p:cTn id="28" fill="hold">
                            <p:stCondLst>
                              <p:cond delay="12000"/>
                            </p:stCondLst>
                            <p:childTnLst>
                              <p:par>
                                <p:cTn id="29" presetID="10" presetClass="entr" presetSubtype="0" fill="hold" grpId="0" nodeType="after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fade">
                                      <p:cBhvr>
                                        <p:cTn id="31" dur="2000"/>
                                        <p:tgtEl>
                                          <p:spTgt spid="26"/>
                                        </p:tgtEl>
                                      </p:cBhvr>
                                    </p:animEffect>
                                  </p:childTnLst>
                                </p:cTn>
                              </p:par>
                            </p:childTnLst>
                          </p:cTn>
                        </p:par>
                        <p:par>
                          <p:cTn id="32" fill="hold">
                            <p:stCondLst>
                              <p:cond delay="14000"/>
                            </p:stCondLst>
                            <p:childTnLst>
                              <p:par>
                                <p:cTn id="33" presetID="10" presetClass="entr" presetSubtype="0" fill="hold" grpId="0" nodeType="afterEffect">
                                  <p:stCondLst>
                                    <p:cond delay="0"/>
                                  </p:stCondLst>
                                  <p:childTnLst>
                                    <p:set>
                                      <p:cBhvr>
                                        <p:cTn id="34" dur="1" fill="hold">
                                          <p:stCondLst>
                                            <p:cond delay="0"/>
                                          </p:stCondLst>
                                        </p:cTn>
                                        <p:tgtEl>
                                          <p:spTgt spid="27"/>
                                        </p:tgtEl>
                                        <p:attrNameLst>
                                          <p:attrName>style.visibility</p:attrName>
                                        </p:attrNameLst>
                                      </p:cBhvr>
                                      <p:to>
                                        <p:strVal val="visible"/>
                                      </p:to>
                                    </p:set>
                                    <p:animEffect transition="in" filter="fade">
                                      <p:cBhvr>
                                        <p:cTn id="35" dur="2000"/>
                                        <p:tgtEl>
                                          <p:spTgt spid="27"/>
                                        </p:tgtEl>
                                      </p:cBhvr>
                                    </p:animEffect>
                                  </p:childTnLst>
                                </p:cTn>
                              </p:par>
                            </p:childTnLst>
                          </p:cTn>
                        </p:par>
                        <p:par>
                          <p:cTn id="36" fill="hold">
                            <p:stCondLst>
                              <p:cond delay="16000"/>
                            </p:stCondLst>
                            <p:childTnLst>
                              <p:par>
                                <p:cTn id="37" presetID="10" presetClass="entr" presetSubtype="0" fill="hold" grpId="0" nodeType="afterEffect">
                                  <p:stCondLst>
                                    <p:cond delay="0"/>
                                  </p:stCondLst>
                                  <p:childTnLst>
                                    <p:set>
                                      <p:cBhvr>
                                        <p:cTn id="38" dur="1" fill="hold">
                                          <p:stCondLst>
                                            <p:cond delay="0"/>
                                          </p:stCondLst>
                                        </p:cTn>
                                        <p:tgtEl>
                                          <p:spTgt spid="28"/>
                                        </p:tgtEl>
                                        <p:attrNameLst>
                                          <p:attrName>style.visibility</p:attrName>
                                        </p:attrNameLst>
                                      </p:cBhvr>
                                      <p:to>
                                        <p:strVal val="visible"/>
                                      </p:to>
                                    </p:set>
                                    <p:animEffect transition="in" filter="fade">
                                      <p:cBhvr>
                                        <p:cTn id="39" dur="2000"/>
                                        <p:tgtEl>
                                          <p:spTgt spid="28"/>
                                        </p:tgtEl>
                                      </p:cBhvr>
                                    </p:animEffect>
                                  </p:childTnLst>
                                </p:cTn>
                              </p:par>
                            </p:childTnLst>
                          </p:cTn>
                        </p:par>
                        <p:par>
                          <p:cTn id="40" fill="hold">
                            <p:stCondLst>
                              <p:cond delay="18000"/>
                            </p:stCondLst>
                            <p:childTnLst>
                              <p:par>
                                <p:cTn id="41" presetID="10" presetClass="entr" presetSubtype="0" fill="hold" grpId="0" nodeType="afterEffect">
                                  <p:stCondLst>
                                    <p:cond delay="0"/>
                                  </p:stCondLst>
                                  <p:childTnLst>
                                    <p:set>
                                      <p:cBhvr>
                                        <p:cTn id="42" dur="1" fill="hold">
                                          <p:stCondLst>
                                            <p:cond delay="0"/>
                                          </p:stCondLst>
                                        </p:cTn>
                                        <p:tgtEl>
                                          <p:spTgt spid="29"/>
                                        </p:tgtEl>
                                        <p:attrNameLst>
                                          <p:attrName>style.visibility</p:attrName>
                                        </p:attrNameLst>
                                      </p:cBhvr>
                                      <p:to>
                                        <p:strVal val="visible"/>
                                      </p:to>
                                    </p:set>
                                    <p:animEffect transition="in" filter="fade">
                                      <p:cBhvr>
                                        <p:cTn id="43" dur="20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1" grpId="0"/>
      <p:bldP spid="22" grpId="0"/>
      <p:bldP spid="23" grpId="0"/>
      <p:bldP spid="24" grpId="0"/>
      <p:bldP spid="25" grpId="0"/>
      <p:bldP spid="26" grpId="0"/>
      <p:bldP spid="27" grpId="0"/>
      <p:bldP spid="28" grpId="0"/>
      <p:bldP spid="2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kstvak 18"/>
          <p:cNvSpPr txBox="1">
            <a:spLocks noChangeArrowheads="1"/>
          </p:cNvSpPr>
          <p:nvPr/>
        </p:nvSpPr>
        <p:spPr bwMode="auto">
          <a:xfrm>
            <a:off x="111125" y="142875"/>
            <a:ext cx="8893175" cy="1200150"/>
          </a:xfrm>
          <a:prstGeom prst="rect">
            <a:avLst/>
          </a:prstGeom>
          <a:noFill/>
          <a:ln w="9525">
            <a:noFill/>
            <a:miter lim="800000"/>
            <a:headEnd/>
            <a:tailEnd/>
          </a:ln>
        </p:spPr>
        <p:txBody>
          <a:bodyPr>
            <a:spAutoFit/>
          </a:bodyPr>
          <a:lstStyle/>
          <a:p>
            <a:pPr algn="ctr">
              <a:defRPr/>
            </a:pPr>
            <a:r>
              <a:rPr lang="nl-NL" sz="4400" dirty="0" err="1">
                <a:solidFill>
                  <a:schemeClr val="tx1">
                    <a:lumMod val="75000"/>
                    <a:lumOff val="25000"/>
                  </a:schemeClr>
                </a:solidFill>
                <a:latin typeface="Arial Black" pitchFamily="-112" charset="0"/>
              </a:rPr>
              <a:t>Flow</a:t>
            </a:r>
            <a:r>
              <a:rPr lang="nl-NL" sz="4400" dirty="0">
                <a:solidFill>
                  <a:schemeClr val="tx1">
                    <a:lumMod val="75000"/>
                    <a:lumOff val="25000"/>
                  </a:schemeClr>
                </a:solidFill>
                <a:latin typeface="Arial Black" pitchFamily="-112" charset="0"/>
              </a:rPr>
              <a:t> als sturingsprincipe </a:t>
            </a:r>
          </a:p>
          <a:p>
            <a:pPr algn="ctr">
              <a:defRPr/>
            </a:pPr>
            <a:r>
              <a:rPr lang="nl-NL" sz="2800" dirty="0">
                <a:solidFill>
                  <a:schemeClr val="accent6">
                    <a:lumMod val="75000"/>
                  </a:schemeClr>
                </a:solidFill>
                <a:latin typeface="Arial Black" pitchFamily="-112" charset="0"/>
              </a:rPr>
              <a:t>Experiment Stedelijk Lyceum Enschede</a:t>
            </a:r>
          </a:p>
        </p:txBody>
      </p:sp>
      <p:sp>
        <p:nvSpPr>
          <p:cNvPr id="8" name="Rechthoek 7"/>
          <p:cNvSpPr/>
          <p:nvPr/>
        </p:nvSpPr>
        <p:spPr>
          <a:xfrm>
            <a:off x="0" y="6165850"/>
            <a:ext cx="9139238" cy="6921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nl-NL"/>
          </a:p>
        </p:txBody>
      </p:sp>
      <p:pic>
        <p:nvPicPr>
          <p:cNvPr id="11268" name="Picture 2" descr="BBlogovrij"/>
          <p:cNvPicPr>
            <a:picLocks noChangeAspect="1" noChangeArrowheads="1"/>
          </p:cNvPicPr>
          <p:nvPr/>
        </p:nvPicPr>
        <p:blipFill>
          <a:blip r:embed="rId3" cstate="print"/>
          <a:srcRect/>
          <a:stretch>
            <a:fillRect/>
          </a:stretch>
        </p:blipFill>
        <p:spPr bwMode="auto">
          <a:xfrm>
            <a:off x="179388" y="6215063"/>
            <a:ext cx="642937" cy="642937"/>
          </a:xfrm>
          <a:prstGeom prst="rect">
            <a:avLst/>
          </a:prstGeom>
          <a:noFill/>
          <a:ln w="9525">
            <a:noFill/>
            <a:miter lim="800000"/>
            <a:headEnd/>
            <a:tailEnd/>
          </a:ln>
        </p:spPr>
      </p:pic>
      <p:pic>
        <p:nvPicPr>
          <p:cNvPr id="11269" name="Picture 4"/>
          <p:cNvPicPr>
            <a:picLocks noChangeAspect="1" noChangeArrowheads="1"/>
          </p:cNvPicPr>
          <p:nvPr/>
        </p:nvPicPr>
        <p:blipFill>
          <a:blip r:embed="rId4" cstate="print"/>
          <a:srcRect/>
          <a:stretch>
            <a:fillRect/>
          </a:stretch>
        </p:blipFill>
        <p:spPr bwMode="auto">
          <a:xfrm>
            <a:off x="6656388" y="6192838"/>
            <a:ext cx="2446337" cy="647700"/>
          </a:xfrm>
          <a:prstGeom prst="rect">
            <a:avLst/>
          </a:prstGeom>
          <a:noFill/>
          <a:ln w="9525">
            <a:noFill/>
            <a:miter lim="800000"/>
            <a:headEnd/>
            <a:tailEnd/>
          </a:ln>
        </p:spPr>
      </p:pic>
      <p:sp>
        <p:nvSpPr>
          <p:cNvPr id="7" name="Tekstvak 6"/>
          <p:cNvSpPr txBox="1">
            <a:spLocks noChangeArrowheads="1"/>
          </p:cNvSpPr>
          <p:nvPr/>
        </p:nvSpPr>
        <p:spPr bwMode="auto">
          <a:xfrm>
            <a:off x="735013" y="2071688"/>
            <a:ext cx="8408987" cy="3600986"/>
          </a:xfrm>
          <a:prstGeom prst="rect">
            <a:avLst/>
          </a:prstGeom>
          <a:noFill/>
          <a:ln w="9525">
            <a:noFill/>
            <a:miter lim="800000"/>
            <a:headEnd/>
            <a:tailEnd/>
          </a:ln>
        </p:spPr>
        <p:txBody>
          <a:bodyPr>
            <a:spAutoFit/>
          </a:bodyPr>
          <a:lstStyle/>
          <a:p>
            <a:pPr>
              <a:defRPr/>
            </a:pPr>
            <a:r>
              <a:rPr lang="nl-NL" sz="2400" dirty="0" smtClean="0">
                <a:solidFill>
                  <a:schemeClr val="tx1">
                    <a:lumMod val="75000"/>
                    <a:lumOff val="25000"/>
                  </a:schemeClr>
                </a:solidFill>
                <a:latin typeface="Arial Black" pitchFamily="-112" charset="0"/>
              </a:rPr>
              <a:t>Welke </a:t>
            </a:r>
            <a:r>
              <a:rPr lang="nl-NL" sz="2400" dirty="0">
                <a:solidFill>
                  <a:schemeClr val="tx1">
                    <a:lumMod val="75000"/>
                    <a:lumOff val="25000"/>
                  </a:schemeClr>
                </a:solidFill>
                <a:latin typeface="Arial Black" pitchFamily="-112" charset="0"/>
              </a:rPr>
              <a:t>processen hebben een </a:t>
            </a:r>
            <a:r>
              <a:rPr lang="nl-NL" sz="2400" dirty="0" smtClean="0">
                <a:solidFill>
                  <a:schemeClr val="tx1">
                    <a:lumMod val="75000"/>
                    <a:lumOff val="25000"/>
                  </a:schemeClr>
                </a:solidFill>
                <a:latin typeface="Arial Black" pitchFamily="-112" charset="0"/>
              </a:rPr>
              <a:t>positieve invloed</a:t>
            </a:r>
            <a:r>
              <a:rPr lang="nl-NL" sz="2400" dirty="0">
                <a:solidFill>
                  <a:schemeClr val="tx1">
                    <a:lumMod val="75000"/>
                    <a:lumOff val="25000"/>
                  </a:schemeClr>
                </a:solidFill>
                <a:latin typeface="Arial Black" pitchFamily="-112" charset="0"/>
              </a:rPr>
              <a:t>?</a:t>
            </a:r>
          </a:p>
          <a:p>
            <a:pPr>
              <a:defRPr/>
            </a:pPr>
            <a:endParaRPr lang="nl-NL" sz="2400" dirty="0">
              <a:solidFill>
                <a:schemeClr val="tx1">
                  <a:lumMod val="75000"/>
                  <a:lumOff val="25000"/>
                </a:schemeClr>
              </a:solidFill>
              <a:latin typeface="Arial Black" pitchFamily="-112" charset="0"/>
            </a:endParaRPr>
          </a:p>
          <a:p>
            <a:pPr>
              <a:defRPr/>
            </a:pPr>
            <a:r>
              <a:rPr lang="nl-NL" sz="2000" dirty="0" smtClean="0">
                <a:solidFill>
                  <a:schemeClr val="tx1">
                    <a:lumMod val="75000"/>
                    <a:lumOff val="25000"/>
                  </a:schemeClr>
                </a:solidFill>
                <a:latin typeface="Arial Black" pitchFamily="-112" charset="0"/>
              </a:rPr>
              <a:t>Volgens LERAREN </a:t>
            </a:r>
            <a:r>
              <a:rPr lang="nl-NL" sz="2000" dirty="0">
                <a:solidFill>
                  <a:schemeClr val="tx1">
                    <a:lumMod val="75000"/>
                    <a:lumOff val="25000"/>
                  </a:schemeClr>
                </a:solidFill>
                <a:latin typeface="Arial Black" pitchFamily="-112" charset="0"/>
              </a:rPr>
              <a:t>MET </a:t>
            </a:r>
            <a:r>
              <a:rPr lang="nl-NL" sz="2400" dirty="0">
                <a:solidFill>
                  <a:schemeClr val="tx1">
                    <a:lumMod val="75000"/>
                    <a:lumOff val="25000"/>
                  </a:schemeClr>
                </a:solidFill>
                <a:latin typeface="Arial Black" pitchFamily="-112" charset="0"/>
              </a:rPr>
              <a:t>LEF:</a:t>
            </a:r>
          </a:p>
          <a:p>
            <a:pPr>
              <a:defRPr/>
            </a:pPr>
            <a:r>
              <a:rPr lang="nl-NL" sz="2000" i="1" dirty="0">
                <a:solidFill>
                  <a:schemeClr val="tx1">
                    <a:lumMod val="75000"/>
                    <a:lumOff val="25000"/>
                  </a:schemeClr>
                </a:solidFill>
                <a:latin typeface="Arial Black" pitchFamily="-112" charset="0"/>
              </a:rPr>
              <a:t>Positief:</a:t>
            </a:r>
          </a:p>
          <a:p>
            <a:pPr>
              <a:defRPr/>
            </a:pPr>
            <a:r>
              <a:rPr lang="nl-NL" sz="2000" dirty="0">
                <a:solidFill>
                  <a:schemeClr val="tx1">
                    <a:lumMod val="75000"/>
                    <a:lumOff val="25000"/>
                  </a:schemeClr>
                </a:solidFill>
                <a:latin typeface="Arial Black" pitchFamily="-112" charset="0"/>
              </a:rPr>
              <a:t>VARIATIE </a:t>
            </a:r>
            <a:r>
              <a:rPr lang="nl-NL" sz="1400" dirty="0">
                <a:solidFill>
                  <a:schemeClr val="tx1">
                    <a:lumMod val="75000"/>
                    <a:lumOff val="25000"/>
                  </a:schemeClr>
                </a:solidFill>
                <a:latin typeface="Arial Black" pitchFamily="-112" charset="0"/>
              </a:rPr>
              <a:t>(professioneel personeelsbeleid, individuele benadering competenties, verschil in beloning, prijzen voor excellente docenten)</a:t>
            </a:r>
          </a:p>
          <a:p>
            <a:pPr>
              <a:defRPr/>
            </a:pPr>
            <a:r>
              <a:rPr lang="nl-NL" sz="2000" dirty="0">
                <a:solidFill>
                  <a:schemeClr val="tx1">
                    <a:lumMod val="75000"/>
                    <a:lumOff val="25000"/>
                  </a:schemeClr>
                </a:solidFill>
                <a:latin typeface="Arial Black" pitchFamily="-112" charset="0"/>
              </a:rPr>
              <a:t>RUIMTE</a:t>
            </a:r>
            <a:r>
              <a:rPr lang="nl-NL" sz="1400" dirty="0">
                <a:solidFill>
                  <a:schemeClr val="tx1">
                    <a:lumMod val="75000"/>
                    <a:lumOff val="25000"/>
                  </a:schemeClr>
                </a:solidFill>
                <a:latin typeface="Arial Black" pitchFamily="-112" charset="0"/>
              </a:rPr>
              <a:t>  (ruimte voor gevarieerd takenpakket, gevoel van ondernemerschap, kennis delen in netwerken, intercollegiale </a:t>
            </a:r>
            <a:r>
              <a:rPr lang="nl-NL" sz="1400" dirty="0" smtClean="0">
                <a:solidFill>
                  <a:schemeClr val="tx1">
                    <a:lumMod val="75000"/>
                    <a:lumOff val="25000"/>
                  </a:schemeClr>
                </a:solidFill>
                <a:latin typeface="Arial Black" pitchFamily="-112" charset="0"/>
              </a:rPr>
              <a:t>consultatie)</a:t>
            </a:r>
            <a:endParaRPr lang="nl-NL" sz="1400" dirty="0">
              <a:solidFill>
                <a:schemeClr val="tx1">
                  <a:lumMod val="75000"/>
                  <a:lumOff val="25000"/>
                </a:schemeClr>
              </a:solidFill>
              <a:latin typeface="Arial Black" pitchFamily="-112" charset="0"/>
            </a:endParaRPr>
          </a:p>
          <a:p>
            <a:pPr>
              <a:defRPr/>
            </a:pPr>
            <a:r>
              <a:rPr lang="nl-NL" sz="2000" dirty="0">
                <a:solidFill>
                  <a:schemeClr val="tx1">
                    <a:lumMod val="75000"/>
                    <a:lumOff val="25000"/>
                  </a:schemeClr>
                </a:solidFill>
                <a:latin typeface="Arial Black" pitchFamily="-112" charset="0"/>
              </a:rPr>
              <a:t>GROEI </a:t>
            </a:r>
            <a:r>
              <a:rPr lang="nl-NL" sz="1400" dirty="0">
                <a:solidFill>
                  <a:schemeClr val="tx1">
                    <a:lumMod val="75000"/>
                    <a:lumOff val="25000"/>
                  </a:schemeClr>
                </a:solidFill>
                <a:latin typeface="Arial Black" pitchFamily="-112" charset="0"/>
              </a:rPr>
              <a:t>(lerarenbeurs </a:t>
            </a:r>
            <a:r>
              <a:rPr lang="nl-NL" sz="1400" dirty="0" smtClean="0">
                <a:solidFill>
                  <a:schemeClr val="tx1">
                    <a:lumMod val="75000"/>
                    <a:lumOff val="25000"/>
                  </a:schemeClr>
                </a:solidFill>
                <a:latin typeface="Arial Black" pitchFamily="-112" charset="0"/>
              </a:rPr>
              <a:t>en/of </a:t>
            </a:r>
            <a:r>
              <a:rPr lang="nl-NL" sz="1400" dirty="0" err="1">
                <a:solidFill>
                  <a:schemeClr val="tx1">
                    <a:lumMod val="75000"/>
                    <a:lumOff val="25000"/>
                  </a:schemeClr>
                </a:solidFill>
                <a:latin typeface="Arial Black" pitchFamily="-112" charset="0"/>
              </a:rPr>
              <a:t>masteropleiding</a:t>
            </a:r>
            <a:r>
              <a:rPr lang="nl-NL" sz="1400" dirty="0">
                <a:solidFill>
                  <a:schemeClr val="tx1">
                    <a:lumMod val="75000"/>
                    <a:lumOff val="25000"/>
                  </a:schemeClr>
                </a:solidFill>
                <a:latin typeface="Arial Black" pitchFamily="-112" charset="0"/>
              </a:rPr>
              <a:t>, meer maatwerk in opleidingen, meer verschillende taken, stapeling van competenties)</a:t>
            </a:r>
          </a:p>
          <a:p>
            <a:pPr>
              <a:defRPr/>
            </a:pPr>
            <a:endParaRPr lang="nl-NL" sz="1400" dirty="0">
              <a:solidFill>
                <a:schemeClr val="tx1">
                  <a:lumMod val="75000"/>
                  <a:lumOff val="25000"/>
                </a:schemeClr>
              </a:solidFill>
              <a:latin typeface="Arial Black" pitchFamily="-112" charset="0"/>
            </a:endParaRPr>
          </a:p>
          <a:p>
            <a:pPr>
              <a:defRPr/>
            </a:pPr>
            <a:endParaRPr lang="nl-NL" sz="2000" dirty="0">
              <a:solidFill>
                <a:schemeClr val="tx1">
                  <a:lumMod val="75000"/>
                  <a:lumOff val="25000"/>
                </a:schemeClr>
              </a:solidFill>
              <a:latin typeface="Arial Black" pitchFamily="-112"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2000"/>
                                        <p:tgtEl>
                                          <p:spTgt spid="19"/>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7" grpId="0"/>
    </p:bldLst>
  </p:timing>
</p:sld>
</file>

<file path=ppt/theme/theme1.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26554</TotalTime>
  <Words>1439</Words>
  <Application>Microsoft Office PowerPoint</Application>
  <PresentationFormat>Diavoorstelling (4:3)</PresentationFormat>
  <Paragraphs>230</Paragraphs>
  <Slides>20</Slides>
  <Notes>20</Notes>
  <HiddenSlides>0</HiddenSlides>
  <MMClips>0</MMClips>
  <ScaleCrop>false</ScaleCrop>
  <HeadingPairs>
    <vt:vector size="4" baseType="variant">
      <vt:variant>
        <vt:lpstr>Thema</vt:lpstr>
      </vt:variant>
      <vt:variant>
        <vt:i4>1</vt:i4>
      </vt:variant>
      <vt:variant>
        <vt:lpstr>Diatitels</vt:lpstr>
      </vt:variant>
      <vt:variant>
        <vt:i4>20</vt:i4>
      </vt:variant>
    </vt:vector>
  </HeadingPairs>
  <TitlesOfParts>
    <vt:vector size="21" baseType="lpstr">
      <vt:lpstr>Office-thema</vt:lpstr>
      <vt:lpstr>Dia 1</vt:lpstr>
      <vt:lpstr>Dia 2</vt:lpstr>
      <vt:lpstr>Dia 3</vt:lpstr>
      <vt:lpstr>Dia 4</vt:lpstr>
      <vt:lpstr>Dia 5</vt:lpstr>
      <vt:lpstr>Dia 6</vt:lpstr>
      <vt:lpstr>Dia 7</vt:lpstr>
      <vt:lpstr>Dia 8</vt:lpstr>
      <vt:lpstr>Dia 9</vt:lpstr>
      <vt:lpstr>Dia 10</vt:lpstr>
      <vt:lpstr>Dia 11</vt:lpstr>
      <vt:lpstr>Dia 12</vt:lpstr>
      <vt:lpstr>Dia 13</vt:lpstr>
      <vt:lpstr>Dia 14</vt:lpstr>
      <vt:lpstr>Dia 15</vt:lpstr>
      <vt:lpstr>Dia 16</vt:lpstr>
      <vt:lpstr>Dia 17</vt:lpstr>
      <vt:lpstr>Dia 18</vt:lpstr>
      <vt:lpstr>Dia 19</vt:lpstr>
      <vt:lpstr>Dia 20</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 1</dc:title>
  <dc:creator>Ferd</dc:creator>
  <cp:lastModifiedBy>Ria</cp:lastModifiedBy>
  <cp:revision>71</cp:revision>
  <dcterms:created xsi:type="dcterms:W3CDTF">2009-07-02T06:18:52Z</dcterms:created>
  <dcterms:modified xsi:type="dcterms:W3CDTF">2010-11-28T11:44:17Z</dcterms:modified>
</cp:coreProperties>
</file>