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319" r:id="rId2"/>
    <p:sldId id="336" r:id="rId3"/>
    <p:sldId id="318" r:id="rId4"/>
    <p:sldId id="323" r:id="rId5"/>
    <p:sldId id="324" r:id="rId6"/>
    <p:sldId id="326" r:id="rId7"/>
    <p:sldId id="335" r:id="rId8"/>
    <p:sldId id="317" r:id="rId9"/>
    <p:sldId id="337" r:id="rId10"/>
    <p:sldId id="338" r:id="rId11"/>
    <p:sldId id="339" r:id="rId12"/>
    <p:sldId id="340" r:id="rId13"/>
    <p:sldId id="316" r:id="rId14"/>
  </p:sldIdLst>
  <p:sldSz cx="9144000" cy="6858000" type="screen4x3"/>
  <p:notesSz cx="6797675" cy="9928225"/>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8F1A"/>
    <a:srgbClr val="FF9900"/>
    <a:srgbClr val="F0C320"/>
    <a:srgbClr val="FFFF00"/>
    <a:srgbClr val="EDC313"/>
    <a:srgbClr val="E5DB1B"/>
    <a:srgbClr val="EBAE15"/>
    <a:srgbClr val="EDB4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3" autoAdjust="0"/>
    <p:restoredTop sz="49462" autoAdjust="0"/>
  </p:normalViewPr>
  <p:slideViewPr>
    <p:cSldViewPr>
      <p:cViewPr>
        <p:scale>
          <a:sx n="70" d="100"/>
          <a:sy n="70" d="100"/>
        </p:scale>
        <p:origin x="-1620" y="5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2" charset="0"/>
              </a:defRPr>
            </a:lvl1pPr>
          </a:lstStyle>
          <a:p>
            <a:pPr>
              <a:defRPr/>
            </a:pPr>
            <a:endParaRPr lang="en-US"/>
          </a:p>
        </p:txBody>
      </p:sp>
      <p:sp>
        <p:nvSpPr>
          <p:cNvPr id="3" name="Tijdelijke aanduiding voor datum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2" charset="0"/>
              </a:defRPr>
            </a:lvl1pPr>
          </a:lstStyle>
          <a:p>
            <a:pPr>
              <a:defRPr/>
            </a:pPr>
            <a:fld id="{F84FFC8C-6041-4B85-AB33-820629CF5DC6}" type="datetime1">
              <a:rPr lang="nl-NL"/>
              <a:pPr>
                <a:defRPr/>
              </a:pPr>
              <a:t>13-9-2011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nl-NL" noProof="0" smtClean="0"/>
          </a:p>
        </p:txBody>
      </p:sp>
      <p:sp>
        <p:nvSpPr>
          <p:cNvPr id="5" name="Tijdelijke aanduiding voor notities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2" charset="0"/>
              </a:defRPr>
            </a:lvl1pPr>
          </a:lstStyle>
          <a:p>
            <a:pPr>
              <a:defRPr/>
            </a:pPr>
            <a:endParaRPr lang="en-US"/>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2" charset="0"/>
              </a:defRPr>
            </a:lvl1pPr>
          </a:lstStyle>
          <a:p>
            <a:pPr>
              <a:defRPr/>
            </a:pPr>
            <a:fld id="{29C8BA5E-E2DF-4AF7-B86E-408784D9381D}"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endParaRPr lang="nl-NL" sz="1200" kern="1200" dirty="0" smtClean="0">
              <a:solidFill>
                <a:schemeClr val="tx1"/>
              </a:solidFill>
              <a:latin typeface="+mn-lt"/>
              <a:ea typeface="ＭＳ Ｐゴシック" pitchFamily="-112" charset="-128"/>
              <a:cs typeface="+mn-cs"/>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a:t>
            </a:fld>
            <a:endParaRPr lang="nl-NL"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r>
              <a:rPr lang="nl-NL" sz="1200" kern="1200" dirty="0" smtClean="0">
                <a:solidFill>
                  <a:schemeClr val="tx1"/>
                </a:solidFill>
                <a:latin typeface="+mn-lt"/>
                <a:ea typeface="ＭＳ Ｐゴシック" pitchFamily="-112" charset="-128"/>
                <a:cs typeface="+mn-cs"/>
              </a:rPr>
              <a:t>Team Zwering heeft onder </a:t>
            </a:r>
            <a:r>
              <a:rPr lang="nl-NL" sz="1200" kern="1200" dirty="0" err="1" smtClean="0">
                <a:solidFill>
                  <a:schemeClr val="tx1"/>
                </a:solidFill>
                <a:latin typeface="+mn-lt"/>
                <a:ea typeface="ＭＳ Ｐゴシック" pitchFamily="-112" charset="-128"/>
                <a:cs typeface="+mn-cs"/>
              </a:rPr>
              <a:t>Ferds</a:t>
            </a:r>
            <a:r>
              <a:rPr lang="nl-NL" sz="1200" kern="1200" dirty="0" smtClean="0">
                <a:solidFill>
                  <a:schemeClr val="tx1"/>
                </a:solidFill>
                <a:latin typeface="+mn-lt"/>
                <a:ea typeface="ＭＳ Ｐゴシック" pitchFamily="-112" charset="-128"/>
                <a:cs typeface="+mn-cs"/>
              </a:rPr>
              <a:t> begeleiding enkele sessies doorgemaakt die gingen over hun eigen werkenergie, over hun FLOW. Dit heeft geleid tot een plan van aanpak. Dit rapport is daarvan een weergave. Een aantal opmerkingen vooraf van mijn kant.</a:t>
            </a:r>
          </a:p>
          <a:p>
            <a:r>
              <a:rPr lang="nl-NL" sz="1200" b="1" kern="1200" dirty="0" smtClean="0">
                <a:solidFill>
                  <a:schemeClr val="tx1"/>
                </a:solidFill>
                <a:latin typeface="+mn-lt"/>
                <a:ea typeface="ＭＳ Ｐゴシック" pitchFamily="-112" charset="-128"/>
                <a:cs typeface="+mn-cs"/>
              </a:rPr>
              <a:t>De specifieke situatie van het team</a:t>
            </a:r>
          </a:p>
          <a:p>
            <a:r>
              <a:rPr lang="nl-NL" sz="1200" kern="1200" dirty="0" smtClean="0">
                <a:solidFill>
                  <a:schemeClr val="tx1"/>
                </a:solidFill>
                <a:latin typeface="+mn-lt"/>
                <a:ea typeface="ＭＳ Ｐゴシック" pitchFamily="-112" charset="-128"/>
                <a:cs typeface="+mn-cs"/>
              </a:rPr>
              <a:t>De situatie van dit team was vanaf het begin aan helder. Er was sprake van energieverlies met name in de uitvoering van de primaire taken, het overdragen van kennis aan en het begeleiden van de persoonlijke ontwikkeling van leerlingen. Meer FLOW bewerkstelligen zou zich met name op het pedagogische en didactische aspect moeten richten. Maar het team heeft nog meer stappen gemaakt en heeft meer aspecten gesignaleerd die energieverlies kunnen voorkomen, dan wel energiewinst kunnen opleveren. Daar is dit plan van aanpak het resultaat van. Het is een voldragen plan dat bij implementatie veel winst zal opleveren. Het is wenselijk dat het impliciet bijdraagt aan het besef dat docenten zelf het stuur in handen hebben om verbeteringen in hun werkenergie te realiseren.  Dan wordt bovendien aan een belangrijk doel van sociale innovatie voldaan. </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In aansluiting op dit traject is een aanvullende subsidie geworven om de betere leerlingen in te zetten in de begeleiding van andere leerlingen in de dagelijkse praktijk van het onderwijs. Dit plan zal moeten samenvloeien met het plan van aanpak dat op de volgende pagina’s beschreven wordt.</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De school heeft het onderwijs de laatste jaren vernieuwd en werkt met leerpleinen, waarbij extra aandacht besteed wordt aan verschillen tussen leerlingen.</a:t>
            </a:r>
          </a:p>
          <a:p>
            <a:endParaRPr lang="nl-NL" sz="1200" kern="1200" dirty="0">
              <a:solidFill>
                <a:schemeClr val="tx1"/>
              </a:solidFill>
              <a:latin typeface="+mn-lt"/>
              <a:ea typeface="ＭＳ Ｐゴシック" pitchFamily="-112" charset="-128"/>
              <a:cs typeface="+mn-cs"/>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10</a:t>
            </a:fld>
            <a:endParaRPr lang="nl-NL"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r>
              <a:rPr lang="nl-NL" sz="1200" kern="1200" dirty="0" smtClean="0">
                <a:solidFill>
                  <a:schemeClr val="tx1"/>
                </a:solidFill>
                <a:latin typeface="+mn-lt"/>
                <a:ea typeface="ＭＳ Ｐゴシック" pitchFamily="-112" charset="-128"/>
                <a:cs typeface="+mn-cs"/>
              </a:rPr>
              <a:t>Team Zuid heeft onder </a:t>
            </a:r>
            <a:r>
              <a:rPr lang="nl-NL" sz="1200" kern="1200" dirty="0" err="1" smtClean="0">
                <a:solidFill>
                  <a:schemeClr val="tx1"/>
                </a:solidFill>
                <a:latin typeface="+mn-lt"/>
                <a:ea typeface="ＭＳ Ｐゴシック" pitchFamily="-112" charset="-128"/>
                <a:cs typeface="+mn-cs"/>
              </a:rPr>
              <a:t>Ferds</a:t>
            </a:r>
            <a:r>
              <a:rPr lang="nl-NL" sz="1200" kern="1200" dirty="0" smtClean="0">
                <a:solidFill>
                  <a:schemeClr val="tx1"/>
                </a:solidFill>
                <a:latin typeface="+mn-lt"/>
                <a:ea typeface="ＭＳ Ｐゴシック" pitchFamily="-112" charset="-128"/>
                <a:cs typeface="+mn-cs"/>
              </a:rPr>
              <a:t> begeleiding enkele sessies doorgemaakt die gingen over hun eigen werkenergie, over hun FLOW. Dit heeft geleid tot een plan van aanpak. Dit rapport is daarvan een weergave. Een aantal opmerkingen vooraf van mijn kant.</a:t>
            </a:r>
          </a:p>
          <a:p>
            <a:r>
              <a:rPr lang="nl-NL" sz="1200" b="1" kern="1200" dirty="0" smtClean="0">
                <a:solidFill>
                  <a:schemeClr val="tx1"/>
                </a:solidFill>
                <a:latin typeface="+mn-lt"/>
                <a:ea typeface="ＭＳ Ｐゴシック" pitchFamily="-112" charset="-128"/>
                <a:cs typeface="+mn-cs"/>
              </a:rPr>
              <a:t>De specifieke situatie van het team</a:t>
            </a:r>
          </a:p>
          <a:p>
            <a:r>
              <a:rPr lang="nl-NL" sz="1200" kern="1200" dirty="0" smtClean="0">
                <a:solidFill>
                  <a:schemeClr val="tx1"/>
                </a:solidFill>
                <a:latin typeface="+mn-lt"/>
                <a:ea typeface="ＭＳ Ｐゴシック" pitchFamily="-112" charset="-128"/>
                <a:cs typeface="+mn-cs"/>
              </a:rPr>
              <a:t>De situatie bij de start van dit traject was lastig. Het was net duidelijk geworden dat de keuze voor het wenselijke profiel van de school direct gevolgen zou hebben voor verplaatsing van enkele teamleden. Praten over goede werkenergie is dan niet eenvoudig. In de loop van het traject was er bovendien sprake van groeiende financiële problemen en een terugtredende directeur. Het werd steeds duidelijker dat het nieuwe team van het volgende jaar een behoorlijk gewijzigde samenstelling zou gaan hebben. </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De school heeft een aantal jaren geleden ambitieuze vernieuwing met nieuwe vormen van onderwijs en meer aandacht voor verschillen in gang gezet. In de loop van de jaren is de financiële ruimte hiervoor te beperkt gebleken en is men moeten gaan inleveren. </a:t>
            </a:r>
          </a:p>
          <a:p>
            <a:r>
              <a:rPr lang="nl-NL" sz="1200" b="1" kern="1200" dirty="0" smtClean="0">
                <a:solidFill>
                  <a:schemeClr val="tx1"/>
                </a:solidFill>
                <a:latin typeface="+mn-lt"/>
                <a:ea typeface="ＭＳ Ｐゴシック" pitchFamily="-112" charset="-128"/>
                <a:cs typeface="+mn-cs"/>
              </a:rPr>
              <a:t>Het huidige plan van aanpak</a:t>
            </a:r>
          </a:p>
          <a:p>
            <a:r>
              <a:rPr lang="nl-NL" sz="1200" kern="1200" dirty="0" smtClean="0">
                <a:solidFill>
                  <a:schemeClr val="tx1"/>
                </a:solidFill>
                <a:latin typeface="+mn-lt"/>
                <a:ea typeface="ＭＳ Ｐゴシック" pitchFamily="-112" charset="-128"/>
                <a:cs typeface="+mn-cs"/>
              </a:rPr>
              <a:t>Het </a:t>
            </a:r>
            <a:r>
              <a:rPr lang="nl-NL" sz="1200" kern="1200" dirty="0" err="1" smtClean="0">
                <a:solidFill>
                  <a:schemeClr val="tx1"/>
                </a:solidFill>
                <a:latin typeface="+mn-lt"/>
                <a:ea typeface="ＭＳ Ｐゴシック" pitchFamily="-112" charset="-128"/>
                <a:cs typeface="+mn-cs"/>
              </a:rPr>
              <a:t>FLOWplan</a:t>
            </a:r>
            <a:r>
              <a:rPr lang="nl-NL" sz="1200" kern="1200" dirty="0" smtClean="0">
                <a:solidFill>
                  <a:schemeClr val="tx1"/>
                </a:solidFill>
                <a:latin typeface="+mn-lt"/>
                <a:ea typeface="ＭＳ Ｐゴシック" pitchFamily="-112" charset="-128"/>
                <a:cs typeface="+mn-cs"/>
              </a:rPr>
              <a:t> van aanpak dat door dit team is opgesteld is vooral gericht om op een sterkere verbinding en betere samenwerking in het team.  Dat is een goede stap. Ik denk dat deze stap bijdraagt aan het sterker inzetten van de beschikbare talenten in het team, waardoor iedereen meer kan doen waar hij of zij goed in is. </a:t>
            </a:r>
          </a:p>
          <a:p>
            <a:r>
              <a:rPr lang="nl-NL" sz="1200" b="1" kern="1200" dirty="0" smtClean="0">
                <a:solidFill>
                  <a:schemeClr val="tx1"/>
                </a:solidFill>
                <a:latin typeface="+mn-lt"/>
                <a:ea typeface="ＭＳ Ｐゴシック" pitchFamily="-112" charset="-128"/>
                <a:cs typeface="+mn-cs"/>
              </a:rPr>
              <a:t>Het vervolg</a:t>
            </a:r>
          </a:p>
          <a:p>
            <a:r>
              <a:rPr lang="nl-NL" sz="1200" kern="1200" dirty="0" smtClean="0">
                <a:solidFill>
                  <a:schemeClr val="tx1"/>
                </a:solidFill>
                <a:latin typeface="+mn-lt"/>
                <a:ea typeface="ＭＳ Ｐゴシック" pitchFamily="-112" charset="-128"/>
                <a:cs typeface="+mn-cs"/>
              </a:rPr>
              <a:t>Het plan van aanpak dat in gang wordt gezet zal er aan bijdragen dat de knelpunten die het meest in de weg zitten aangepakt worden, waardoor er enige ruimte kan ontstaan. Bovendien ontstaat zo een versterking van de onderlinge samenwerking.  Voor het vervolgtraject is het naar mijn idee nu nodig om met dit versterkt team de blijvende knelpunten, die </a:t>
            </a:r>
            <a:r>
              <a:rPr lang="nl-NL" sz="1200" kern="1200" dirty="0" err="1" smtClean="0">
                <a:solidFill>
                  <a:schemeClr val="tx1"/>
                </a:solidFill>
                <a:latin typeface="+mn-lt"/>
                <a:ea typeface="ＭＳ Ｐゴシック" pitchFamily="-112" charset="-128"/>
                <a:cs typeface="+mn-cs"/>
              </a:rPr>
              <a:t>flow</a:t>
            </a:r>
            <a:r>
              <a:rPr lang="nl-NL" sz="1200" kern="1200" dirty="0" smtClean="0">
                <a:solidFill>
                  <a:schemeClr val="tx1"/>
                </a:solidFill>
                <a:latin typeface="+mn-lt"/>
                <a:ea typeface="ＭＳ Ｐゴシック" pitchFamily="-112" charset="-128"/>
                <a:cs typeface="+mn-cs"/>
              </a:rPr>
              <a:t> van alle deelnemers in de weg staan, te analyseren en na te gaan welke structurele oplossingen mogelijk zijn. Daarvoor zal het team ruimte nodig hebben om vanuit eigen visies aanvaardbare compromissen te vinden die wenselijk en haalbaar zijn voor Zuid. Teveel aansturing en structuur zou deze ontwikkeling belemmeren. Ruimte leidt versterking van het zelfoplossend vermogen van deze docenten.  Daarmee wordt ook feitelijk invulling gegeven aan het doel van sociale innovatie.</a:t>
            </a:r>
          </a:p>
          <a:p>
            <a:endParaRPr lang="nl-NL" sz="1200" kern="1200" dirty="0">
              <a:solidFill>
                <a:schemeClr val="tx1"/>
              </a:solidFill>
              <a:latin typeface="+mn-lt"/>
              <a:ea typeface="ＭＳ Ｐゴシック" pitchFamily="-112" charset="-128"/>
              <a:cs typeface="+mn-cs"/>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11</a:t>
            </a:fld>
            <a:endParaRPr lang="nl-NL"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endParaRPr lang="nl-NL" sz="1200" kern="1200" dirty="0">
              <a:solidFill>
                <a:schemeClr val="tx1"/>
              </a:solidFill>
              <a:latin typeface="+mn-lt"/>
              <a:ea typeface="ＭＳ Ｐゴシック" pitchFamily="-112" charset="-128"/>
              <a:cs typeface="+mn-cs"/>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12</a:t>
            </a:fld>
            <a:endParaRPr lang="nl-NL"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4035" name="Tijdelijke aanduiding voor notities 2"/>
          <p:cNvSpPr>
            <a:spLocks noGrp="1"/>
          </p:cNvSpPr>
          <p:nvPr>
            <p:ph type="body" idx="1"/>
          </p:nvPr>
        </p:nvSpPr>
        <p:spPr bwMode="auto">
          <a:noFill/>
        </p:spPr>
        <p:txBody>
          <a:bodyPr/>
          <a:lstStyle/>
          <a:p>
            <a:endParaRPr lang="nl-NL" smtClean="0">
              <a:ea typeface="ＭＳ Ｐゴシック" pitchFamily="34" charset="-128"/>
            </a:endParaRPr>
          </a:p>
        </p:txBody>
      </p:sp>
      <p:sp>
        <p:nvSpPr>
          <p:cNvPr id="44036" name="Tijdelijke aanduiding voor dianummer 3"/>
          <p:cNvSpPr>
            <a:spLocks noGrp="1"/>
          </p:cNvSpPr>
          <p:nvPr>
            <p:ph type="sldNum" sz="quarter" idx="5"/>
          </p:nvPr>
        </p:nvSpPr>
        <p:spPr bwMode="auto">
          <a:noFill/>
          <a:ln>
            <a:miter lim="800000"/>
            <a:headEnd/>
            <a:tailEnd/>
          </a:ln>
        </p:spPr>
        <p:txBody>
          <a:bodyPr/>
          <a:lstStyle/>
          <a:p>
            <a:fld id="{5256A9E2-F3BF-45A3-8E98-51FA738FD923}" type="slidenum">
              <a:rPr lang="nl-NL" smtClean="0">
                <a:latin typeface="Calibri" pitchFamily="34" charset="0"/>
              </a:rPr>
              <a:pPr/>
              <a:t>13</a:t>
            </a:fld>
            <a:endParaRPr lang="nl-NL"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r>
              <a:rPr lang="nl-NL" sz="1200" kern="1200" dirty="0" smtClean="0">
                <a:solidFill>
                  <a:schemeClr val="tx1"/>
                </a:solidFill>
                <a:latin typeface="+mn-lt"/>
                <a:ea typeface="ＭＳ Ｐゴシック" pitchFamily="-112" charset="-128"/>
                <a:cs typeface="+mn-cs"/>
              </a:rPr>
              <a:t>We hebben een kwantitatieve analyse gedaan van de bestaande situatie op Kottenpark en Zwering m.b.t. effectiviteit ureninzet en ziekteverzuim in de periode 1 januari tot 1 juni 2011. </a:t>
            </a:r>
          </a:p>
          <a:p>
            <a:r>
              <a:rPr lang="nl-NL" sz="1200" kern="1200" dirty="0" smtClean="0">
                <a:solidFill>
                  <a:schemeClr val="tx1"/>
                </a:solidFill>
                <a:latin typeface="+mn-lt"/>
                <a:ea typeface="ＭＳ Ｐゴシック" pitchFamily="-112" charset="-128"/>
                <a:cs typeface="+mn-cs"/>
              </a:rPr>
              <a:t>Op basis van de WEM (</a:t>
            </a:r>
            <a:r>
              <a:rPr lang="nl-NL" sz="1200" kern="1200" dirty="0" err="1" smtClean="0">
                <a:solidFill>
                  <a:schemeClr val="tx1"/>
                </a:solidFill>
                <a:latin typeface="+mn-lt"/>
                <a:ea typeface="ＭＳ Ｐゴシック" pitchFamily="-112" charset="-128"/>
                <a:cs typeface="+mn-cs"/>
              </a:rPr>
              <a:t>WerkEnergieMeter</a:t>
            </a:r>
            <a:r>
              <a:rPr lang="nl-NL" sz="1200" kern="1200" dirty="0" smtClean="0">
                <a:solidFill>
                  <a:schemeClr val="tx1"/>
                </a:solidFill>
                <a:latin typeface="+mn-lt"/>
                <a:ea typeface="ＭＳ Ｐゴシック" pitchFamily="-112" charset="-128"/>
                <a:cs typeface="+mn-cs"/>
              </a:rPr>
              <a:t>) hebben we per team een kwalitatieve analyse opgesteld waar we ingaan op   </a:t>
            </a:r>
          </a:p>
          <a:p>
            <a:pPr lvl="0"/>
            <a:r>
              <a:rPr lang="nl-NL" sz="1200" kern="1200" dirty="0" smtClean="0">
                <a:solidFill>
                  <a:schemeClr val="tx1"/>
                </a:solidFill>
                <a:latin typeface="+mn-lt"/>
                <a:ea typeface="ＭＳ Ｐゴシック" pitchFamily="-112" charset="-128"/>
                <a:cs typeface="+mn-cs"/>
              </a:rPr>
              <a:t>vertrouwen tussen de medewerkers onderling  </a:t>
            </a:r>
          </a:p>
          <a:p>
            <a:pPr lvl="0"/>
            <a:r>
              <a:rPr lang="nl-NL" sz="1200" kern="1200" dirty="0" smtClean="0">
                <a:solidFill>
                  <a:schemeClr val="tx1"/>
                </a:solidFill>
                <a:latin typeface="+mn-lt"/>
                <a:ea typeface="ＭＳ Ｐゴシック" pitchFamily="-112" charset="-128"/>
                <a:cs typeface="+mn-cs"/>
              </a:rPr>
              <a:t>gebruik maken van elkaars kwaliteiten en kennis </a:t>
            </a:r>
          </a:p>
          <a:p>
            <a:pPr lvl="0"/>
            <a:r>
              <a:rPr lang="nl-NL" sz="1200" kern="1200" dirty="0" smtClean="0">
                <a:solidFill>
                  <a:schemeClr val="tx1"/>
                </a:solidFill>
                <a:latin typeface="+mn-lt"/>
                <a:ea typeface="ＭＳ Ｐゴシック" pitchFamily="-112" charset="-128"/>
                <a:cs typeface="+mn-cs"/>
              </a:rPr>
              <a:t>leiderschap/ondernemerschap bij medewerkers </a:t>
            </a:r>
          </a:p>
          <a:p>
            <a:pPr lvl="0"/>
            <a:r>
              <a:rPr lang="nl-NL" sz="1200" kern="1200" dirty="0" smtClean="0">
                <a:solidFill>
                  <a:schemeClr val="tx1"/>
                </a:solidFill>
                <a:latin typeface="+mn-lt"/>
                <a:ea typeface="ＭＳ Ｐゴシック" pitchFamily="-112" charset="-128"/>
                <a:cs typeface="+mn-cs"/>
              </a:rPr>
              <a:t>verantwoordelijkheidsgevoel</a:t>
            </a:r>
          </a:p>
          <a:p>
            <a:pPr lvl="0"/>
            <a:r>
              <a:rPr lang="nl-NL" sz="1200" kern="1200" dirty="0" smtClean="0">
                <a:solidFill>
                  <a:schemeClr val="tx1"/>
                </a:solidFill>
                <a:latin typeface="+mn-lt"/>
                <a:ea typeface="ＭＳ Ｐゴシック" pitchFamily="-112" charset="-128"/>
                <a:cs typeface="+mn-cs"/>
              </a:rPr>
              <a:t>besef van autonomie</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 De totaalanalyse op basis van metingen geeft inzicht in de belemmeringen in de arbeidsproductiviteit van de teams. </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 Reflectie van deze analyse met een expertteam (incl. TNO en de P&amp;O medewerkers)  doen we in september.</a:t>
            </a:r>
          </a:p>
          <a:p>
            <a:endParaRPr lang="nl-NL" dirty="0" smtClean="0">
              <a:ea typeface="ＭＳ Ｐゴシック" pitchFamily="34" charset="-128"/>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2</a:t>
            </a:fld>
            <a:endParaRPr lang="nl-NL"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3795" name="Tijdelijke aanduiding voor notities 2"/>
          <p:cNvSpPr>
            <a:spLocks noGrp="1"/>
          </p:cNvSpPr>
          <p:nvPr>
            <p:ph type="body" idx="1"/>
          </p:nvPr>
        </p:nvSpPr>
        <p:spPr bwMode="auto">
          <a:noFill/>
        </p:spPr>
        <p:txBody>
          <a:bodyPr/>
          <a:lstStyle/>
          <a:p>
            <a:r>
              <a:rPr lang="nl-NL" dirty="0" smtClean="0">
                <a:ea typeface="ＭＳ Ｐゴシック" pitchFamily="34" charset="-128"/>
              </a:rPr>
              <a:t>Uit groot internationaal onderzoek van The </a:t>
            </a:r>
            <a:r>
              <a:rPr lang="nl-NL" dirty="0" err="1" smtClean="0">
                <a:ea typeface="ＭＳ Ｐゴシック" pitchFamily="34" charset="-128"/>
              </a:rPr>
              <a:t>Gallup</a:t>
            </a:r>
            <a:r>
              <a:rPr lang="nl-NL" dirty="0" smtClean="0">
                <a:ea typeface="ＭＳ Ｐゴシック" pitchFamily="34" charset="-128"/>
              </a:rPr>
              <a:t> </a:t>
            </a:r>
            <a:r>
              <a:rPr lang="nl-NL" dirty="0" err="1" smtClean="0">
                <a:ea typeface="ＭＳ Ｐゴシック" pitchFamily="34" charset="-128"/>
              </a:rPr>
              <a:t>Organization</a:t>
            </a:r>
            <a:r>
              <a:rPr lang="nl-NL" dirty="0" smtClean="0">
                <a:ea typeface="ＭＳ Ｐゴシック" pitchFamily="34" charset="-128"/>
              </a:rPr>
              <a:t> onder 198.000 medewerkers blijkt dat slechts 20% van de mensen vindt dat gebruik wordt gemaakt van hun sterke punten. Het menselijk potentieel wordt onderbenut. Door dat beter te benutten is een forse verhoging van de arbeidsproductiviteit te verwachten. </a:t>
            </a:r>
          </a:p>
          <a:p>
            <a:r>
              <a:rPr lang="nl-NL" dirty="0" smtClean="0">
                <a:ea typeface="ＭＳ Ｐゴシック" pitchFamily="34" charset="-128"/>
              </a:rPr>
              <a:t>Deze algemene constatering voor arbeidsorganisaties is in het bijzonder relevant in het onderwijs. In het artikel “De school als gelukmachine” wordt uiteengezet welke mechanismen in de organisatie er toe leiden dat mensen ‘verdrietig’ worden. Het werken neemt vooral energie en dit wordt onvoldoende gecompenseerd door energiegevers. Het leraarschap kampt met een imagoprobleem omdat het een moeilijk vak is in vaak moeilijke omstandigheden. </a:t>
            </a:r>
          </a:p>
          <a:p>
            <a:endParaRPr lang="nl-NL" dirty="0" smtClean="0">
              <a:ea typeface="ＭＳ Ｐゴシック" pitchFamily="34" charset="-128"/>
            </a:endParaRPr>
          </a:p>
          <a:p>
            <a:r>
              <a:rPr lang="nl-NL" dirty="0" smtClean="0">
                <a:ea typeface="ＭＳ Ｐゴシック" pitchFamily="34" charset="-128"/>
              </a:rPr>
              <a:t>In: </a:t>
            </a:r>
            <a:r>
              <a:rPr lang="nl-NL" dirty="0" err="1" smtClean="0">
                <a:ea typeface="ＭＳ Ｐゴシック" pitchFamily="34" charset="-128"/>
              </a:rPr>
              <a:t>Buckingham</a:t>
            </a:r>
            <a:r>
              <a:rPr lang="nl-NL" dirty="0" smtClean="0">
                <a:ea typeface="ＭＳ Ｐゴシック" pitchFamily="34" charset="-128"/>
              </a:rPr>
              <a:t> en </a:t>
            </a:r>
            <a:r>
              <a:rPr lang="nl-NL" dirty="0" err="1" smtClean="0">
                <a:ea typeface="ＭＳ Ｐゴシック" pitchFamily="34" charset="-128"/>
              </a:rPr>
              <a:t>Clifton</a:t>
            </a:r>
            <a:r>
              <a:rPr lang="nl-NL" dirty="0" smtClean="0">
                <a:ea typeface="ＭＳ Ｐゴシック" pitchFamily="34" charset="-128"/>
              </a:rPr>
              <a:t>: “ontdek je sterke punten” Spectrum 2002</a:t>
            </a:r>
          </a:p>
          <a:p>
            <a:r>
              <a:rPr lang="nl-NL" dirty="0" smtClean="0">
                <a:ea typeface="ＭＳ Ｐゴシック" pitchFamily="34" charset="-128"/>
              </a:rPr>
              <a:t>In: Eerenbeemt, </a:t>
            </a:r>
            <a:r>
              <a:rPr lang="nl-NL" dirty="0" err="1" smtClean="0">
                <a:ea typeface="ＭＳ Ｐゴシック" pitchFamily="34" charset="-128"/>
              </a:rPr>
              <a:t>vd</a:t>
            </a:r>
            <a:r>
              <a:rPr lang="nl-NL" dirty="0" smtClean="0">
                <a:ea typeface="ＭＳ Ｐゴシック" pitchFamily="34" charset="-128"/>
              </a:rPr>
              <a:t> en </a:t>
            </a:r>
            <a:r>
              <a:rPr lang="nl-NL" dirty="0" err="1" smtClean="0">
                <a:ea typeface="ＭＳ Ｐゴシック" pitchFamily="34" charset="-128"/>
              </a:rPr>
              <a:t>Ephraim</a:t>
            </a:r>
            <a:r>
              <a:rPr lang="nl-NL" dirty="0" smtClean="0">
                <a:ea typeface="ＭＳ Ｐゴシック" pitchFamily="34" charset="-128"/>
              </a:rPr>
              <a:t>: “De school als gelukmachine”, In: “van 12 tot 18”, dec. 2010</a:t>
            </a:r>
          </a:p>
          <a:p>
            <a:endParaRPr lang="nl-NL" dirty="0" smtClean="0">
              <a:ea typeface="ＭＳ Ｐゴシック" pitchFamily="34" charset="-128"/>
            </a:endParaRPr>
          </a:p>
        </p:txBody>
      </p:sp>
      <p:sp>
        <p:nvSpPr>
          <p:cNvPr id="33796" name="Tijdelijke aanduiding voor dianummer 3"/>
          <p:cNvSpPr>
            <a:spLocks noGrp="1"/>
          </p:cNvSpPr>
          <p:nvPr>
            <p:ph type="sldNum" sz="quarter" idx="5"/>
          </p:nvPr>
        </p:nvSpPr>
        <p:spPr bwMode="auto">
          <a:noFill/>
          <a:ln>
            <a:miter lim="800000"/>
            <a:headEnd/>
            <a:tailEnd/>
          </a:ln>
        </p:spPr>
        <p:txBody>
          <a:bodyPr/>
          <a:lstStyle/>
          <a:p>
            <a:fld id="{CFB1D29B-DD06-442E-92EC-98C6ECC2E8D6}" type="slidenum">
              <a:rPr lang="nl-NL" smtClean="0">
                <a:latin typeface="Calibri" pitchFamily="34" charset="0"/>
              </a:rPr>
              <a:pPr/>
              <a:t>3</a:t>
            </a:fld>
            <a:endParaRPr lang="nl-NL"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5843" name="Tijdelijke aanduiding voor notities 2"/>
          <p:cNvSpPr>
            <a:spLocks noGrp="1"/>
          </p:cNvSpPr>
          <p:nvPr>
            <p:ph type="body" idx="1"/>
          </p:nvPr>
        </p:nvSpPr>
        <p:spPr bwMode="auto">
          <a:noFill/>
        </p:spPr>
        <p:txBody>
          <a:bodyPr/>
          <a:lstStyle/>
          <a:p>
            <a:endParaRPr lang="nl-NL" smtClean="0">
              <a:ea typeface="ＭＳ Ｐゴシック" pitchFamily="34" charset="-128"/>
            </a:endParaRPr>
          </a:p>
        </p:txBody>
      </p:sp>
      <p:sp>
        <p:nvSpPr>
          <p:cNvPr id="35844" name="Tijdelijke aanduiding voor dianummer 3"/>
          <p:cNvSpPr>
            <a:spLocks noGrp="1"/>
          </p:cNvSpPr>
          <p:nvPr>
            <p:ph type="sldNum" sz="quarter" idx="5"/>
          </p:nvPr>
        </p:nvSpPr>
        <p:spPr bwMode="auto">
          <a:noFill/>
          <a:ln>
            <a:miter lim="800000"/>
            <a:headEnd/>
            <a:tailEnd/>
          </a:ln>
        </p:spPr>
        <p:txBody>
          <a:bodyPr/>
          <a:lstStyle/>
          <a:p>
            <a:fld id="{7387E770-FFDF-4CFD-8ED9-98C128D83EEC}" type="slidenum">
              <a:rPr lang="nl-NL" smtClean="0">
                <a:latin typeface="Calibri" pitchFamily="34" charset="0"/>
              </a:rPr>
              <a:pPr/>
              <a:t>4</a:t>
            </a:fld>
            <a:endParaRPr lang="nl-NL"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6867" name="Tijdelijke aanduiding voor notities 2"/>
          <p:cNvSpPr>
            <a:spLocks noGrp="1"/>
          </p:cNvSpPr>
          <p:nvPr>
            <p:ph type="body" idx="1"/>
          </p:nvPr>
        </p:nvSpPr>
        <p:spPr bwMode="auto">
          <a:noFill/>
        </p:spPr>
        <p:txBody>
          <a:bodyPr/>
          <a:lstStyle/>
          <a:p>
            <a:r>
              <a:rPr lang="nl-NL" smtClean="0">
                <a:ea typeface="ＭＳ Ｐゴシック" pitchFamily="34" charset="-128"/>
              </a:rPr>
              <a:t>De kern van de aanpak op het Stedelijk Lyceum bestaat er uit dat medewerkers door een projectgroep ondersteund worden om hun eigen Flow te managen en dat de organisatie hen faciliteert, adviseert en stimuleert. De sturing van de organisatie past zich m.a.w. zodanig aan dat mensen in hun kracht gezet worden, zowel individueel als in hun onderlinge samenwerking: sturen op Flow! Een stuurgroep begeleidt dit proces.</a:t>
            </a:r>
          </a:p>
          <a:p>
            <a:endParaRPr lang="nl-NL" smtClean="0">
              <a:ea typeface="ＭＳ Ｐゴシック" pitchFamily="34" charset="-128"/>
            </a:endParaRPr>
          </a:p>
        </p:txBody>
      </p:sp>
      <p:sp>
        <p:nvSpPr>
          <p:cNvPr id="36868" name="Tijdelijke aanduiding voor dianummer 3"/>
          <p:cNvSpPr>
            <a:spLocks noGrp="1"/>
          </p:cNvSpPr>
          <p:nvPr>
            <p:ph type="sldNum" sz="quarter" idx="5"/>
          </p:nvPr>
        </p:nvSpPr>
        <p:spPr bwMode="auto">
          <a:noFill/>
          <a:ln>
            <a:miter lim="800000"/>
            <a:headEnd/>
            <a:tailEnd/>
          </a:ln>
        </p:spPr>
        <p:txBody>
          <a:bodyPr/>
          <a:lstStyle/>
          <a:p>
            <a:fld id="{D7E8706D-BB8B-455B-8E09-FE91B7E6745D}" type="slidenum">
              <a:rPr lang="nl-NL" smtClean="0">
                <a:latin typeface="Calibri" pitchFamily="34" charset="0"/>
              </a:rPr>
              <a:pPr/>
              <a:t>5</a:t>
            </a:fld>
            <a:endParaRPr lang="nl-NL"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1747" name="Tijdelijke aanduiding voor notities 2"/>
          <p:cNvSpPr>
            <a:spLocks noGrp="1"/>
          </p:cNvSpPr>
          <p:nvPr>
            <p:ph type="body" idx="1"/>
          </p:nvPr>
        </p:nvSpPr>
        <p:spPr bwMode="auto">
          <a:noFill/>
        </p:spPr>
        <p:txBody>
          <a:bodyPr/>
          <a:lstStyle/>
          <a:p>
            <a:r>
              <a:rPr lang="nl-NL" dirty="0" smtClean="0">
                <a:ea typeface="ＭＳ Ｐゴシック" pitchFamily="34" charset="-128"/>
              </a:rPr>
              <a:t>Het</a:t>
            </a:r>
            <a:r>
              <a:rPr lang="nl-NL" baseline="0" dirty="0" smtClean="0">
                <a:ea typeface="ＭＳ Ｐゴシック" pitchFamily="34" charset="-128"/>
              </a:rPr>
              <a:t> gaat dus om het keren van het tij door het zelf vinden van de juiste combinatie van taken en kennis in een team van docenten, hierop ga je sturen.</a:t>
            </a:r>
            <a:endParaRPr lang="nl-NL" dirty="0" smtClean="0">
              <a:ea typeface="ＭＳ Ｐゴシック" pitchFamily="34" charset="-128"/>
            </a:endParaRPr>
          </a:p>
        </p:txBody>
      </p:sp>
      <p:sp>
        <p:nvSpPr>
          <p:cNvPr id="31748" name="Tijdelijke aanduiding voor dianummer 3"/>
          <p:cNvSpPr>
            <a:spLocks noGrp="1"/>
          </p:cNvSpPr>
          <p:nvPr>
            <p:ph type="sldNum" sz="quarter" idx="5"/>
          </p:nvPr>
        </p:nvSpPr>
        <p:spPr bwMode="auto">
          <a:noFill/>
          <a:ln>
            <a:miter lim="800000"/>
            <a:headEnd/>
            <a:tailEnd/>
          </a:ln>
        </p:spPr>
        <p:txBody>
          <a:bodyPr/>
          <a:lstStyle/>
          <a:p>
            <a:fld id="{8BA4D933-2162-4780-83A6-A3647141FE91}" type="slidenum">
              <a:rPr lang="nl-NL" smtClean="0">
                <a:latin typeface="Calibri" pitchFamily="34" charset="0"/>
              </a:rPr>
              <a:pPr/>
              <a:t>6</a:t>
            </a:fld>
            <a:endParaRPr lang="nl-NL"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7</a:t>
            </a:fld>
            <a:endParaRPr lang="nl-NL"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9939" name="Tijdelijke aanduiding voor notities 2"/>
          <p:cNvSpPr>
            <a:spLocks noGrp="1"/>
          </p:cNvSpPr>
          <p:nvPr>
            <p:ph type="body" idx="1"/>
          </p:nvPr>
        </p:nvSpPr>
        <p:spPr bwMode="auto">
          <a:noFill/>
        </p:spPr>
        <p:txBody>
          <a:bodyPr/>
          <a:lstStyle/>
          <a:p>
            <a:r>
              <a:rPr lang="nl-NL" dirty="0" smtClean="0">
                <a:ea typeface="ＭＳ Ｐゴシック" pitchFamily="34" charset="-128"/>
              </a:rPr>
              <a:t>Wat valt daarin door jullie als teamleiders te</a:t>
            </a:r>
            <a:r>
              <a:rPr lang="nl-NL" baseline="0" dirty="0" smtClean="0">
                <a:ea typeface="ＭＳ Ｐゴシック" pitchFamily="34" charset="-128"/>
              </a:rPr>
              <a:t> </a:t>
            </a:r>
            <a:r>
              <a:rPr lang="nl-NL" baseline="0" dirty="0" err="1" smtClean="0">
                <a:ea typeface="ＭＳ Ｐゴシック" pitchFamily="34" charset="-128"/>
              </a:rPr>
              <a:t>beinvloeden</a:t>
            </a:r>
            <a:r>
              <a:rPr lang="nl-NL" baseline="0" dirty="0" smtClean="0">
                <a:ea typeface="ＭＳ Ｐゴシック" pitchFamily="34" charset="-128"/>
              </a:rPr>
              <a:t>? Met welk effect?</a:t>
            </a:r>
            <a:endParaRPr lang="nl-NL" dirty="0" smtClean="0">
              <a:ea typeface="ＭＳ Ｐゴシック" pitchFamily="34" charset="-128"/>
            </a:endParaRPr>
          </a:p>
        </p:txBody>
      </p:sp>
      <p:sp>
        <p:nvSpPr>
          <p:cNvPr id="39940" name="Tijdelijke aanduiding voor dianummer 3"/>
          <p:cNvSpPr>
            <a:spLocks noGrp="1"/>
          </p:cNvSpPr>
          <p:nvPr>
            <p:ph type="sldNum" sz="quarter" idx="5"/>
          </p:nvPr>
        </p:nvSpPr>
        <p:spPr bwMode="auto">
          <a:noFill/>
          <a:ln>
            <a:miter lim="800000"/>
            <a:headEnd/>
            <a:tailEnd/>
          </a:ln>
        </p:spPr>
        <p:txBody>
          <a:bodyPr/>
          <a:lstStyle/>
          <a:p>
            <a:fld id="{741582ED-AB85-4E16-BA5F-6761DF461046}" type="slidenum">
              <a:rPr lang="nl-NL" smtClean="0">
                <a:latin typeface="Calibri" pitchFamily="34" charset="0"/>
              </a:rPr>
              <a:pPr/>
              <a:t>8</a:t>
            </a:fld>
            <a:endParaRPr lang="nl-NL"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endParaRPr lang="nl-NL" sz="1200" kern="1200" dirty="0" smtClean="0">
              <a:solidFill>
                <a:schemeClr val="tx1"/>
              </a:solidFill>
              <a:latin typeface="+mn-lt"/>
              <a:ea typeface="ＭＳ Ｐゴシック" pitchFamily="-112" charset="-128"/>
              <a:cs typeface="+mn-cs"/>
            </a:endParaRPr>
          </a:p>
          <a:p>
            <a:r>
              <a:rPr lang="en-US" sz="1200" kern="1200" dirty="0" err="1" smtClean="0">
                <a:solidFill>
                  <a:schemeClr val="tx1"/>
                </a:solidFill>
                <a:latin typeface="+mn-lt"/>
                <a:ea typeface="ＭＳ Ｐゴシック" pitchFamily="-112" charset="-128"/>
                <a:cs typeface="+mn-cs"/>
              </a:rPr>
              <a:t>Kottenpark</a:t>
            </a:r>
            <a:endParaRPr lang="nl-NL" sz="1200" kern="1200" dirty="0" smtClean="0">
              <a:solidFill>
                <a:schemeClr val="tx1"/>
              </a:solidFill>
              <a:latin typeface="+mn-lt"/>
              <a:ea typeface="ＭＳ Ｐゴシック" pitchFamily="-112" charset="-128"/>
              <a:cs typeface="+mn-cs"/>
            </a:endParaRPr>
          </a:p>
          <a:p>
            <a:r>
              <a:rPr lang="nl-NL" sz="1200" kern="1200" dirty="0" smtClean="0">
                <a:solidFill>
                  <a:schemeClr val="tx1"/>
                </a:solidFill>
                <a:latin typeface="+mn-lt"/>
                <a:ea typeface="ＭＳ Ｐゴシック" pitchFamily="-112" charset="-128"/>
                <a:cs typeface="+mn-cs"/>
              </a:rPr>
              <a:t>Het mentorenteam Kottenpark heeft onder </a:t>
            </a:r>
            <a:r>
              <a:rPr lang="nl-NL" sz="1200" kern="1200" dirty="0" err="1" smtClean="0">
                <a:solidFill>
                  <a:schemeClr val="tx1"/>
                </a:solidFill>
                <a:latin typeface="+mn-lt"/>
                <a:ea typeface="ＭＳ Ｐゴシック" pitchFamily="-112" charset="-128"/>
                <a:cs typeface="+mn-cs"/>
              </a:rPr>
              <a:t>Ferds</a:t>
            </a:r>
            <a:r>
              <a:rPr lang="nl-NL" sz="1200" kern="1200" dirty="0" smtClean="0">
                <a:solidFill>
                  <a:schemeClr val="tx1"/>
                </a:solidFill>
                <a:latin typeface="+mn-lt"/>
                <a:ea typeface="ＭＳ Ｐゴシック" pitchFamily="-112" charset="-128"/>
                <a:cs typeface="+mn-cs"/>
              </a:rPr>
              <a:t> begeleiding enkele sessies doorgemaakt die gingen over hun eigen werkenergie, over hun FLOW. Dit heeft geleid tot een plan van aanpak. Dit rapport is daarvan een weergave. Een aantal opmerkingen vooraf van mijn kant.</a:t>
            </a:r>
          </a:p>
          <a:p>
            <a:r>
              <a:rPr lang="nl-NL" sz="1200" b="1" kern="1200" dirty="0" smtClean="0">
                <a:solidFill>
                  <a:schemeClr val="tx1"/>
                </a:solidFill>
                <a:latin typeface="+mn-lt"/>
                <a:ea typeface="ＭＳ Ｐゴシック" pitchFamily="-112" charset="-128"/>
                <a:cs typeface="+mn-cs"/>
              </a:rPr>
              <a:t>Teamontwikkeling</a:t>
            </a:r>
          </a:p>
          <a:p>
            <a:r>
              <a:rPr lang="nl-NL" sz="1200" kern="1200" dirty="0" smtClean="0">
                <a:solidFill>
                  <a:schemeClr val="tx1"/>
                </a:solidFill>
                <a:latin typeface="+mn-lt"/>
                <a:ea typeface="ＭＳ Ｐゴシック" pitchFamily="-112" charset="-128"/>
                <a:cs typeface="+mn-cs"/>
              </a:rPr>
              <a:t>Kottenpark werkt niet met een teamstructuur. Het mentorenteam is feitelijk een losse groep mentoren die met elkaar de verantwoordelijkheid voor het derde jaar delen. Dat maakt de situatie bijzonder in die zin dat er hier geen sprake is van een hecht structureel samenwerkend team. Niettemin is het wel een groep mensen die elkaar kunnen versterken in de begeleiding van leerlingen en die baat kunnen hebben van teamgericht werken. Teamontwikkeling in brede zin zal in Kottenpark nog verder gestalte moeten krijgen op een manier die past bij de school. </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Kottenpark is een vakgerichte school met een sterke nadruk op kennis opnemen, onthouden en ‘teruggeven’ op de toets.</a:t>
            </a:r>
          </a:p>
          <a:p>
            <a:r>
              <a:rPr lang="nl-NL" sz="1200" b="1" kern="1200" dirty="0" smtClean="0">
                <a:solidFill>
                  <a:schemeClr val="tx1"/>
                </a:solidFill>
                <a:latin typeface="+mn-lt"/>
                <a:ea typeface="ＭＳ Ｐゴシック" pitchFamily="-112" charset="-128"/>
                <a:cs typeface="+mn-cs"/>
              </a:rPr>
              <a:t>Plan van aanpak in ontwikkeling </a:t>
            </a:r>
          </a:p>
          <a:p>
            <a:r>
              <a:rPr lang="nl-NL" sz="1200" kern="1200" dirty="0" smtClean="0">
                <a:solidFill>
                  <a:schemeClr val="tx1"/>
                </a:solidFill>
                <a:latin typeface="+mn-lt"/>
                <a:ea typeface="ＭＳ Ｐゴシック" pitchFamily="-112" charset="-128"/>
                <a:cs typeface="+mn-cs"/>
              </a:rPr>
              <a:t>Dit plan van aanpak is een eerste stap naar meer denken in termen van werkenergie en </a:t>
            </a:r>
            <a:r>
              <a:rPr lang="nl-NL" sz="1200" kern="1200" dirty="0" err="1" smtClean="0">
                <a:solidFill>
                  <a:schemeClr val="tx1"/>
                </a:solidFill>
                <a:latin typeface="+mn-lt"/>
                <a:ea typeface="ＭＳ Ｐゴシック" pitchFamily="-112" charset="-128"/>
                <a:cs typeface="+mn-cs"/>
              </a:rPr>
              <a:t>flow</a:t>
            </a:r>
            <a:r>
              <a:rPr lang="nl-NL" sz="1200" kern="1200" dirty="0" smtClean="0">
                <a:solidFill>
                  <a:schemeClr val="tx1"/>
                </a:solidFill>
                <a:latin typeface="+mn-lt"/>
                <a:ea typeface="ＭＳ Ｐゴシック" pitchFamily="-112" charset="-128"/>
                <a:cs typeface="+mn-cs"/>
              </a:rPr>
              <a:t>. Op middenlange termijn is het nodig dat de mentoren meer fundamenteel denken over en werken aan de invulling van het mentoraat, zodat leerlingen de best mogelijke begeleiding ontvangen. De vraag is dan hoe ze het best gebruiken maken van elkaars kwaliteiten en zo elkaars werkenergie optimaliseren. De actiepunten in dit plan zijn nu nog te operationeel en te individueel in mijn optiek.</a:t>
            </a:r>
          </a:p>
          <a:p>
            <a:r>
              <a:rPr lang="nl-NL" sz="1200" kern="1200" dirty="0" smtClean="0">
                <a:solidFill>
                  <a:schemeClr val="tx1"/>
                </a:solidFill>
                <a:latin typeface="+mn-lt"/>
                <a:ea typeface="ＭＳ Ｐゴシック" pitchFamily="-112" charset="-128"/>
                <a:cs typeface="+mn-cs"/>
              </a:rPr>
              <a:t>Maar de wil is er om hier meer stappen in te maken. Met de teamleider is afgesproken om dit plan van aanpak als een eerste versie te zien, dat in de loop van het volgende schooljaar verder ontwikkeld wordt. Daarvoor is enerzijds ruimte nodig, anderzijds ook een heldere uitspraak van de leiding over de verwachting ten aanzien van de invulling van het mentoraat.</a:t>
            </a:r>
          </a:p>
          <a:p>
            <a:r>
              <a:rPr lang="nl-NL" sz="1200" kern="1200" dirty="0" smtClean="0">
                <a:solidFill>
                  <a:schemeClr val="tx1"/>
                </a:solidFill>
                <a:latin typeface="+mn-lt"/>
                <a:ea typeface="ＭＳ Ｐゴシック" pitchFamily="-112" charset="-128"/>
                <a:cs typeface="+mn-cs"/>
              </a:rPr>
              <a:t> 	 		</a:t>
            </a:r>
          </a:p>
          <a:p>
            <a:r>
              <a:rPr lang="nl-NL" sz="1200" kern="1200" dirty="0" smtClean="0">
                <a:solidFill>
                  <a:schemeClr val="tx1"/>
                </a:solidFill>
                <a:latin typeface="+mn-lt"/>
                <a:ea typeface="ＭＳ Ｐゴシック" pitchFamily="-112" charset="-128"/>
                <a:cs typeface="+mn-cs"/>
              </a:rPr>
              <a:t>Het is wenselijk dat het plan impliciet bijdraagt aan het besef dat docenten zelf het stuur in handen hebben om verbeteringen in hun werkenergie te realiseren.  Dan wordt bovendien aan een belangrijk doel van sociale innovatie voldaan.</a:t>
            </a:r>
          </a:p>
          <a:p>
            <a:r>
              <a:rPr lang="nl-NL" sz="1200" kern="1200" dirty="0" smtClean="0">
                <a:solidFill>
                  <a:schemeClr val="tx1"/>
                </a:solidFill>
                <a:latin typeface="+mn-lt"/>
                <a:ea typeface="ＭＳ Ｐゴシック" pitchFamily="-112" charset="-128"/>
                <a:cs typeface="+mn-cs"/>
              </a:rPr>
              <a:t> </a:t>
            </a:r>
            <a:endParaRPr lang="nl-NL" sz="1200" kern="1200" dirty="0">
              <a:solidFill>
                <a:schemeClr val="tx1"/>
              </a:solidFill>
              <a:latin typeface="+mn-lt"/>
              <a:ea typeface="ＭＳ Ｐゴシック" pitchFamily="-112" charset="-128"/>
              <a:cs typeface="+mn-cs"/>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9</a:t>
            </a:fld>
            <a:endParaRPr lang="nl-NL"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8"/>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35A53CFD-2461-4D04-B57B-A12715C1D404}" type="datetime1">
              <a:rPr lang="nl-NL"/>
              <a:pPr>
                <a:defRPr/>
              </a:pPr>
              <a:t>13-9-2011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61E0A636-A0AF-435A-B296-FDC72023B400}"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120CAC5E-9BEE-4829-8089-98F47956F46E}" type="datetime1">
              <a:rPr lang="nl-NL"/>
              <a:pPr>
                <a:defRPr/>
              </a:pPr>
              <a:t>13-9-2011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EEDF8F55-9181-47A9-A38B-1698C4F877C2}"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972049" y="366713"/>
            <a:ext cx="1543051" cy="78009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342903" y="366713"/>
            <a:ext cx="4476751" cy="78009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5F7AAD16-ABC4-4BE3-8135-CB04BC8CBDA7}" type="datetime1">
              <a:rPr lang="nl-NL"/>
              <a:pPr>
                <a:defRPr/>
              </a:pPr>
              <a:t>13-9-2011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775AB4EA-107C-47D5-B288-CBCE526036AF}"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C753AD1A-C6B6-4702-BACD-7E8E0F30B16C}" type="datetime1">
              <a:rPr lang="nl-NL"/>
              <a:pPr>
                <a:defRPr/>
              </a:pPr>
              <a:t>13-9-2011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5E1F2420-6613-4FCA-98D4-190721AEE778}"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6029B9BA-11CC-4B0F-B39B-75A7249205AA}" type="datetime1">
              <a:rPr lang="nl-NL"/>
              <a:pPr>
                <a:defRPr/>
              </a:pPr>
              <a:t>13-9-2011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27C1EA0F-92CB-445D-8BDD-7CFF58230188}"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3429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5052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62468A5A-0162-4C15-BCBD-0B395D8AA36D}" type="datetime1">
              <a:rPr lang="nl-NL"/>
              <a:pPr>
                <a:defRPr/>
              </a:pPr>
              <a:t>13-9-2011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BF0BF815-7922-4B4F-A0B2-F77B3E7E8712}"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EB22BCB9-C94F-44A2-AD10-52546E8EE98A}" type="datetime1">
              <a:rPr lang="nl-NL"/>
              <a:pPr>
                <a:defRPr/>
              </a:pPr>
              <a:t>13-9-2011</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en-US"/>
          </a:p>
        </p:txBody>
      </p:sp>
      <p:sp>
        <p:nvSpPr>
          <p:cNvPr id="9" name="Tijdelijke aanduiding voor dianummer 5"/>
          <p:cNvSpPr>
            <a:spLocks noGrp="1"/>
          </p:cNvSpPr>
          <p:nvPr>
            <p:ph type="sldNum" sz="quarter" idx="12"/>
          </p:nvPr>
        </p:nvSpPr>
        <p:spPr/>
        <p:txBody>
          <a:bodyPr/>
          <a:lstStyle>
            <a:lvl1pPr>
              <a:defRPr/>
            </a:lvl1pPr>
          </a:lstStyle>
          <a:p>
            <a:pPr>
              <a:defRPr/>
            </a:pPr>
            <a:fld id="{688CCC04-FFDD-4276-A617-ADBEE8E65E0E}"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D1D06EA0-95DC-4182-A9B4-D08DB7F8DF24}" type="datetime1">
              <a:rPr lang="nl-NL"/>
              <a:pPr>
                <a:defRPr/>
              </a:pPr>
              <a:t>13-9-2011</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en-US"/>
          </a:p>
        </p:txBody>
      </p:sp>
      <p:sp>
        <p:nvSpPr>
          <p:cNvPr id="5" name="Tijdelijke aanduiding voor dianummer 5"/>
          <p:cNvSpPr>
            <a:spLocks noGrp="1"/>
          </p:cNvSpPr>
          <p:nvPr>
            <p:ph type="sldNum" sz="quarter" idx="12"/>
          </p:nvPr>
        </p:nvSpPr>
        <p:spPr/>
        <p:txBody>
          <a:bodyPr/>
          <a:lstStyle>
            <a:lvl1pPr>
              <a:defRPr/>
            </a:lvl1pPr>
          </a:lstStyle>
          <a:p>
            <a:pPr>
              <a:defRPr/>
            </a:pPr>
            <a:fld id="{E9314E73-03DB-4977-BA63-0B5D10FEEB5E}"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g">
    <p:bg>
      <p:bgPr>
        <a:gradFill flip="none" rotWithShape="1">
          <a:gsLst>
            <a:gs pos="0">
              <a:schemeClr val="bg1">
                <a:tint val="40000"/>
                <a:satMod val="350000"/>
              </a:schemeClr>
            </a:gs>
            <a:gs pos="40000">
              <a:schemeClr val="bg1">
                <a:tint val="45000"/>
                <a:shade val="99000"/>
                <a:satMod val="350000"/>
              </a:schemeClr>
            </a:gs>
            <a:gs pos="100000">
              <a:schemeClr val="bg1">
                <a:shade val="20000"/>
                <a:satMod val="25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242E9145-506D-42D8-9A66-78C3D9157C71}" type="datetime1">
              <a:rPr lang="nl-NL"/>
              <a:pPr>
                <a:defRPr/>
              </a:pPr>
              <a:t>13-9-2011</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en-US"/>
          </a:p>
        </p:txBody>
      </p:sp>
      <p:sp>
        <p:nvSpPr>
          <p:cNvPr id="4" name="Tijdelijke aanduiding voor dianummer 5"/>
          <p:cNvSpPr>
            <a:spLocks noGrp="1"/>
          </p:cNvSpPr>
          <p:nvPr>
            <p:ph type="sldNum" sz="quarter" idx="12"/>
          </p:nvPr>
        </p:nvSpPr>
        <p:spPr/>
        <p:txBody>
          <a:bodyPr/>
          <a:lstStyle>
            <a:lvl1pPr>
              <a:defRPr/>
            </a:lvl1pPr>
          </a:lstStyle>
          <a:p>
            <a:pPr>
              <a:defRPr/>
            </a:pPr>
            <a:fld id="{042ED2D4-C47B-459C-A0E9-9F7BAB743A72}"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277F480E-73A3-4E53-A313-5266F24374AF}" type="datetime1">
              <a:rPr lang="nl-NL"/>
              <a:pPr>
                <a:defRPr/>
              </a:pPr>
              <a:t>13-9-2011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734B9027-86E8-4D05-9456-E13AC5BD753B}"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66EAF178-2492-4B1D-971A-A59813A12D0D}" type="datetime1">
              <a:rPr lang="nl-NL"/>
              <a:pPr>
                <a:defRPr/>
              </a:pPr>
              <a:t>13-9-2011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FD5F76FC-5BEE-42C9-B382-1D7C208412ED}"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12" charset="0"/>
              </a:defRPr>
            </a:lvl1pPr>
          </a:lstStyle>
          <a:p>
            <a:pPr>
              <a:defRPr/>
            </a:pPr>
            <a:fld id="{60C5750A-4D3D-42F5-9940-E542E07E8C47}" type="datetime1">
              <a:rPr lang="nl-NL"/>
              <a:pPr>
                <a:defRPr/>
              </a:pPr>
              <a:t>13-9-2011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12" charset="0"/>
              </a:defRPr>
            </a:lvl1pPr>
          </a:lstStyle>
          <a:p>
            <a:pPr>
              <a:defRPr/>
            </a:pP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12" charset="0"/>
              </a:defRPr>
            </a:lvl1pPr>
          </a:lstStyle>
          <a:p>
            <a:pPr>
              <a:defRPr/>
            </a:pPr>
            <a:fld id="{717B5A64-6E92-4D12-9297-B76A2695AC83}"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7" r:id="rId7"/>
    <p:sldLayoutId id="2147484003" r:id="rId8"/>
    <p:sldLayoutId id="2147484004" r:id="rId9"/>
    <p:sldLayoutId id="2147484005" r:id="rId10"/>
    <p:sldLayoutId id="2147484006"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12" charset="-128"/>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smtClean="0">
                <a:solidFill>
                  <a:schemeClr val="accent6">
                    <a:lumMod val="75000"/>
                  </a:schemeClr>
                </a:solidFill>
                <a:latin typeface="Arial Black" pitchFamily="-112" charset="0"/>
              </a:rPr>
              <a:t>Project </a:t>
            </a:r>
            <a:r>
              <a:rPr lang="nl-NL" sz="2800" dirty="0">
                <a:solidFill>
                  <a:schemeClr val="accent6">
                    <a:lumMod val="75000"/>
                  </a:schemeClr>
                </a:solidFill>
                <a:latin typeface="Arial Black" pitchFamily="-112" charset="0"/>
              </a:rPr>
              <a:t>Stedelijk Lyceum Enschede</a:t>
            </a:r>
          </a:p>
        </p:txBody>
      </p:sp>
      <p:sp>
        <p:nvSpPr>
          <p:cNvPr id="31" name="Tekstvak 30"/>
          <p:cNvSpPr txBox="1">
            <a:spLocks noChangeArrowheads="1"/>
          </p:cNvSpPr>
          <p:nvPr/>
        </p:nvSpPr>
        <p:spPr bwMode="auto">
          <a:xfrm>
            <a:off x="792163" y="1989138"/>
            <a:ext cx="8675687" cy="4031873"/>
          </a:xfrm>
          <a:prstGeom prst="rect">
            <a:avLst/>
          </a:prstGeom>
          <a:noFill/>
          <a:ln w="9525">
            <a:noFill/>
            <a:miter lim="800000"/>
            <a:headEnd/>
            <a:tailEnd/>
          </a:ln>
        </p:spPr>
        <p:txBody>
          <a:bodyPr>
            <a:spAutoFit/>
          </a:bodyPr>
          <a:lstStyle/>
          <a:p>
            <a:pPr>
              <a:defRPr/>
            </a:pPr>
            <a:r>
              <a:rPr lang="nl-NL" sz="3200" dirty="0" smtClean="0">
                <a:solidFill>
                  <a:schemeClr val="tx1">
                    <a:lumMod val="75000"/>
                    <a:lumOff val="25000"/>
                  </a:schemeClr>
                </a:solidFill>
                <a:latin typeface="Arial Black" pitchFamily="-112" charset="0"/>
              </a:rPr>
              <a:t>Vijf</a:t>
            </a:r>
            <a:endParaRPr lang="nl-NL" sz="3200" dirty="0">
              <a:solidFill>
                <a:schemeClr val="tx1">
                  <a:lumMod val="75000"/>
                  <a:lumOff val="25000"/>
                </a:schemeClr>
              </a:solidFill>
              <a:latin typeface="Arial Black" pitchFamily="-112" charset="0"/>
            </a:endParaRPr>
          </a:p>
          <a:p>
            <a:pPr>
              <a:defRPr/>
            </a:pPr>
            <a:r>
              <a:rPr lang="nl-NL" sz="3200" dirty="0" smtClean="0">
                <a:solidFill>
                  <a:schemeClr val="tx1">
                    <a:lumMod val="75000"/>
                    <a:lumOff val="25000"/>
                  </a:schemeClr>
                </a:solidFill>
                <a:latin typeface="Arial Black" pitchFamily="-112" charset="0"/>
              </a:rPr>
              <a:t>teams </a:t>
            </a:r>
            <a:endParaRPr lang="nl-NL" sz="3200" dirty="0">
              <a:solidFill>
                <a:schemeClr val="tx1">
                  <a:lumMod val="75000"/>
                  <a:lumOff val="25000"/>
                </a:schemeClr>
              </a:solidFill>
              <a:latin typeface="Arial Black" pitchFamily="-112" charset="0"/>
            </a:endParaRPr>
          </a:p>
          <a:p>
            <a:pPr>
              <a:defRPr/>
            </a:pPr>
            <a:r>
              <a:rPr lang="nl-NL" sz="3200" dirty="0">
                <a:solidFill>
                  <a:schemeClr val="tx1">
                    <a:lumMod val="75000"/>
                    <a:lumOff val="25000"/>
                  </a:schemeClr>
                </a:solidFill>
                <a:latin typeface="Arial Black" pitchFamily="-112" charset="0"/>
              </a:rPr>
              <a:t>als voorhoede </a:t>
            </a:r>
          </a:p>
          <a:p>
            <a:pPr>
              <a:defRPr/>
            </a:pPr>
            <a:r>
              <a:rPr lang="nl-NL" sz="3200" dirty="0">
                <a:solidFill>
                  <a:schemeClr val="tx1">
                    <a:lumMod val="75000"/>
                    <a:lumOff val="25000"/>
                  </a:schemeClr>
                </a:solidFill>
                <a:latin typeface="Arial Black" pitchFamily="-112" charset="0"/>
              </a:rPr>
              <a:t>voor een nieuwe </a:t>
            </a:r>
          </a:p>
          <a:p>
            <a:pPr>
              <a:defRPr/>
            </a:pPr>
            <a:r>
              <a:rPr lang="nl-NL" sz="3200" dirty="0">
                <a:solidFill>
                  <a:schemeClr val="tx1">
                    <a:lumMod val="75000"/>
                    <a:lumOff val="25000"/>
                  </a:schemeClr>
                </a:solidFill>
                <a:latin typeface="Arial Black" pitchFamily="-112" charset="0"/>
              </a:rPr>
              <a:t>manier van sturen, </a:t>
            </a:r>
          </a:p>
          <a:p>
            <a:pPr>
              <a:defRPr/>
            </a:pPr>
            <a:r>
              <a:rPr lang="nl-NL" sz="3200" dirty="0">
                <a:solidFill>
                  <a:schemeClr val="tx1">
                    <a:lumMod val="75000"/>
                    <a:lumOff val="25000"/>
                  </a:schemeClr>
                </a:solidFill>
                <a:latin typeface="Arial Black" pitchFamily="-112" charset="0"/>
              </a:rPr>
              <a:t>waarbij de </a:t>
            </a:r>
            <a:r>
              <a:rPr lang="nl-NL" sz="3200" dirty="0" smtClean="0">
                <a:solidFill>
                  <a:schemeClr val="tx1">
                    <a:lumMod val="75000"/>
                    <a:lumOff val="25000"/>
                  </a:schemeClr>
                </a:solidFill>
                <a:latin typeface="Arial Black" pitchFamily="-112" charset="0"/>
              </a:rPr>
              <a:t>werkenergie</a:t>
            </a:r>
            <a:endParaRPr lang="nl-NL" sz="3200" dirty="0">
              <a:solidFill>
                <a:schemeClr val="tx1">
                  <a:lumMod val="75000"/>
                  <a:lumOff val="25000"/>
                </a:schemeClr>
              </a:solidFill>
              <a:latin typeface="Arial Black" pitchFamily="-112" charset="0"/>
            </a:endParaRPr>
          </a:p>
          <a:p>
            <a:pPr>
              <a:defRPr/>
            </a:pPr>
            <a:r>
              <a:rPr lang="nl-NL" sz="3200" dirty="0" smtClean="0">
                <a:solidFill>
                  <a:schemeClr val="tx1">
                    <a:lumMod val="75000"/>
                    <a:lumOff val="25000"/>
                  </a:schemeClr>
                </a:solidFill>
                <a:latin typeface="Arial Black" pitchFamily="-112" charset="0"/>
              </a:rPr>
              <a:t>van </a:t>
            </a:r>
            <a:r>
              <a:rPr lang="nl-NL" sz="3200" dirty="0">
                <a:solidFill>
                  <a:schemeClr val="tx1">
                    <a:lumMod val="75000"/>
                    <a:lumOff val="25000"/>
                  </a:schemeClr>
                </a:solidFill>
                <a:latin typeface="Arial Black" pitchFamily="-112" charset="0"/>
              </a:rPr>
              <a:t>de </a:t>
            </a:r>
            <a:r>
              <a:rPr lang="nl-NL" sz="3200" dirty="0" smtClean="0">
                <a:solidFill>
                  <a:schemeClr val="tx1">
                    <a:lumMod val="75000"/>
                    <a:lumOff val="25000"/>
                  </a:schemeClr>
                </a:solidFill>
                <a:latin typeface="Arial Black" pitchFamily="-112" charset="0"/>
              </a:rPr>
              <a:t>docent(e) </a:t>
            </a:r>
            <a:r>
              <a:rPr lang="nl-NL" sz="3200" dirty="0">
                <a:solidFill>
                  <a:schemeClr val="tx1">
                    <a:lumMod val="75000"/>
                    <a:lumOff val="25000"/>
                  </a:schemeClr>
                </a:solidFill>
                <a:latin typeface="Arial Black" pitchFamily="-112" charset="0"/>
              </a:rPr>
              <a:t>een </a:t>
            </a:r>
            <a:r>
              <a:rPr lang="nl-NL" sz="3200" dirty="0" smtClean="0">
                <a:solidFill>
                  <a:schemeClr val="tx1">
                    <a:lumMod val="75000"/>
                    <a:lumOff val="25000"/>
                  </a:schemeClr>
                </a:solidFill>
                <a:latin typeface="Arial Black" pitchFamily="-112" charset="0"/>
              </a:rPr>
              <a:t>heel</a:t>
            </a:r>
          </a:p>
          <a:p>
            <a:pPr>
              <a:defRPr/>
            </a:pPr>
            <a:r>
              <a:rPr lang="nl-NL" sz="3200" dirty="0" smtClean="0">
                <a:solidFill>
                  <a:schemeClr val="tx1">
                    <a:lumMod val="75000"/>
                    <a:lumOff val="25000"/>
                  </a:schemeClr>
                </a:solidFill>
                <a:latin typeface="Arial Black" pitchFamily="-112" charset="0"/>
              </a:rPr>
              <a:t>belangrijk </a:t>
            </a:r>
            <a:r>
              <a:rPr lang="nl-NL" sz="3200" dirty="0">
                <a:solidFill>
                  <a:schemeClr val="tx1">
                    <a:lumMod val="75000"/>
                    <a:lumOff val="25000"/>
                  </a:schemeClr>
                </a:solidFill>
                <a:latin typeface="Arial Black" pitchFamily="-112" charset="0"/>
              </a:rPr>
              <a:t>vertrekpunt vormt</a:t>
            </a:r>
            <a:endParaRPr lang="nl-NL" sz="1100" dirty="0">
              <a:solidFill>
                <a:schemeClr val="tx1">
                  <a:lumMod val="75000"/>
                  <a:lumOff val="2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Project Zwering</a:t>
            </a:r>
            <a:endParaRPr lang="nl-NL" sz="2800" dirty="0">
              <a:solidFill>
                <a:schemeClr val="accent6">
                  <a:lumMod val="7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1547664" y="889844"/>
            <a:ext cx="6408712" cy="2308324"/>
          </a:xfrm>
          <a:prstGeom prst="rect">
            <a:avLst/>
          </a:prstGeom>
        </p:spPr>
        <p:txBody>
          <a:bodyPr wrap="square">
            <a:spAutoFit/>
          </a:bodyPr>
          <a:lstStyle/>
          <a:p>
            <a:r>
              <a:rPr lang="nl-NL" dirty="0" smtClean="0">
                <a:latin typeface="Arial Black" pitchFamily="34" charset="0"/>
                <a:ea typeface="ＭＳ Ｐゴシック" pitchFamily="-112" charset="-128"/>
              </a:rPr>
              <a:t>Het plan van aanpak richt zich de komende maanden op:</a:t>
            </a:r>
          </a:p>
          <a:p>
            <a:endParaRPr lang="en-US" dirty="0" smtClean="0">
              <a:latin typeface="Arial Black" pitchFamily="34" charset="0"/>
              <a:ea typeface="ＭＳ Ｐゴシック" pitchFamily="-112" charset="-128"/>
            </a:endParaRPr>
          </a:p>
          <a:p>
            <a:endParaRPr lang="nl-NL" dirty="0" smtClean="0">
              <a:latin typeface="Arial Black" pitchFamily="34" charset="0"/>
              <a:ea typeface="ＭＳ Ｐゴシック" pitchFamily="-112" charset="-128"/>
            </a:endParaRPr>
          </a:p>
          <a:p>
            <a:r>
              <a:rPr lang="nl-NL" dirty="0" smtClean="0">
                <a:latin typeface="Arial Black" pitchFamily="34" charset="0"/>
                <a:ea typeface="ＭＳ Ｐゴシック" pitchFamily="-112" charset="-128"/>
              </a:rPr>
              <a:t>Betere inzet van didactische/pedagogische kwaliteiten en helder krijgen van de individuele professionaliseringsbehoefte. </a:t>
            </a:r>
          </a:p>
          <a:p>
            <a:pPr>
              <a:buFont typeface="Arial" pitchFamily="34" charset="0"/>
              <a:buChar char="•"/>
            </a:pPr>
            <a:endParaRPr lang="nl-NL" dirty="0" smtClean="0">
              <a:latin typeface="Arial Black" pitchFamily="34" charset="0"/>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Projecten Zuid</a:t>
            </a:r>
            <a:endParaRPr lang="nl-NL" sz="2800" dirty="0">
              <a:solidFill>
                <a:schemeClr val="accent6">
                  <a:lumMod val="7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1547664" y="889844"/>
            <a:ext cx="6408712" cy="3139321"/>
          </a:xfrm>
          <a:prstGeom prst="rect">
            <a:avLst/>
          </a:prstGeom>
        </p:spPr>
        <p:txBody>
          <a:bodyPr wrap="square">
            <a:spAutoFit/>
          </a:bodyPr>
          <a:lstStyle/>
          <a:p>
            <a:r>
              <a:rPr lang="nl-NL" dirty="0" smtClean="0">
                <a:latin typeface="Arial Black" pitchFamily="34" charset="0"/>
                <a:ea typeface="ＭＳ Ｐゴシック" pitchFamily="-112" charset="-128"/>
              </a:rPr>
              <a:t>Het plan van aanpak richt zich de komende maanden onder andere op:</a:t>
            </a:r>
          </a:p>
          <a:p>
            <a:endParaRPr lang="en-US" dirty="0" smtClean="0">
              <a:latin typeface="Arial Black" pitchFamily="34" charset="0"/>
              <a:ea typeface="ＭＳ Ｐゴシック" pitchFamily="-112" charset="-128"/>
            </a:endParaRPr>
          </a:p>
          <a:p>
            <a:endParaRPr lang="nl-NL" dirty="0" smtClean="0">
              <a:latin typeface="Arial Black" pitchFamily="34" charset="0"/>
              <a:ea typeface="ＭＳ Ｐゴシック" pitchFamily="-112" charset="-128"/>
            </a:endParaRPr>
          </a:p>
          <a:p>
            <a:pPr>
              <a:buFont typeface="Arial" pitchFamily="34" charset="0"/>
              <a:buChar char="•"/>
            </a:pPr>
            <a:r>
              <a:rPr lang="nl-NL" dirty="0" smtClean="0"/>
              <a:t>Organiseren van onderling leren door klassenbezoeken (koppels), en reflectiemomenten met de hele groep. Hiervoor een aanpak ontwikkelen</a:t>
            </a:r>
          </a:p>
          <a:p>
            <a:pPr>
              <a:buFont typeface="Arial" pitchFamily="34" charset="0"/>
              <a:buChar char="•"/>
            </a:pPr>
            <a:endParaRPr lang="en-US" dirty="0" smtClean="0">
              <a:latin typeface="Arial Black" pitchFamily="34" charset="0"/>
              <a:ea typeface="ＭＳ Ｐゴシック" pitchFamily="-112" charset="-128"/>
            </a:endParaRPr>
          </a:p>
          <a:p>
            <a:pPr>
              <a:buFont typeface="Arial" pitchFamily="34" charset="0"/>
              <a:buChar char="•"/>
            </a:pPr>
            <a:r>
              <a:rPr lang="nl-NL" dirty="0" smtClean="0"/>
              <a:t>Maken van een plan om leerlingen meer verantwoordelijkheid te geven voor de zorg voor hun omgeving. </a:t>
            </a:r>
            <a:endParaRPr lang="nl-NL" dirty="0" smtClean="0">
              <a:latin typeface="Arial Black" pitchFamily="34" charset="0"/>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Project OPDC</a:t>
            </a:r>
            <a:endParaRPr lang="nl-NL" sz="2800" dirty="0">
              <a:solidFill>
                <a:schemeClr val="accent6">
                  <a:lumMod val="7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1547664" y="889844"/>
            <a:ext cx="6408712" cy="1477328"/>
          </a:xfrm>
          <a:prstGeom prst="rect">
            <a:avLst/>
          </a:prstGeom>
        </p:spPr>
        <p:txBody>
          <a:bodyPr wrap="square">
            <a:spAutoFit/>
          </a:bodyPr>
          <a:lstStyle/>
          <a:p>
            <a:r>
              <a:rPr lang="nl-NL" dirty="0" smtClean="0">
                <a:latin typeface="Arial Black" pitchFamily="34" charset="0"/>
                <a:ea typeface="ＭＳ Ｐゴシック" pitchFamily="-112" charset="-128"/>
              </a:rPr>
              <a:t>Het plan van aanpak richt zich de komende maanden op:</a:t>
            </a:r>
          </a:p>
          <a:p>
            <a:endParaRPr lang="en-US" dirty="0" smtClean="0">
              <a:latin typeface="Arial Black" pitchFamily="34" charset="0"/>
              <a:ea typeface="ＭＳ Ｐゴシック" pitchFamily="-112" charset="-128"/>
            </a:endParaRPr>
          </a:p>
          <a:p>
            <a:endParaRPr lang="nl-NL" dirty="0" smtClean="0">
              <a:latin typeface="Arial Black" pitchFamily="34" charset="0"/>
              <a:ea typeface="ＭＳ Ｐゴシック" pitchFamily="-112" charset="-128"/>
            </a:endParaRPr>
          </a:p>
          <a:p>
            <a:pPr>
              <a:buFont typeface="Arial" pitchFamily="34" charset="0"/>
              <a:buChar char="•"/>
            </a:pPr>
            <a:endParaRPr lang="nl-NL" dirty="0" smtClean="0">
              <a:latin typeface="Arial Black" pitchFamily="34" charset="0"/>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fgeronde rechthoek 1"/>
          <p:cNvSpPr/>
          <p:nvPr/>
        </p:nvSpPr>
        <p:spPr>
          <a:xfrm>
            <a:off x="-107950" y="3724275"/>
            <a:ext cx="9336088" cy="65088"/>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cxnSp>
        <p:nvCxnSpPr>
          <p:cNvPr id="3" name="Rechte verbindingslijn 2"/>
          <p:cNvCxnSpPr/>
          <p:nvPr/>
        </p:nvCxnSpPr>
        <p:spPr>
          <a:xfrm rot="5400000" flipH="1" flipV="1">
            <a:off x="-284163"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kstvak 5"/>
          <p:cNvSpPr txBox="1">
            <a:spLocks noChangeArrowheads="1"/>
          </p:cNvSpPr>
          <p:nvPr/>
        </p:nvSpPr>
        <p:spPr bwMode="auto">
          <a:xfrm>
            <a:off x="714375" y="142875"/>
            <a:ext cx="8105775" cy="584200"/>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Grove planning “sturen op </a:t>
            </a:r>
            <a:r>
              <a:rPr lang="nl-NL" sz="3200" dirty="0" err="1">
                <a:solidFill>
                  <a:schemeClr val="tx1">
                    <a:lumMod val="75000"/>
                    <a:lumOff val="25000"/>
                  </a:schemeClr>
                </a:solidFill>
                <a:latin typeface="Arial Black" pitchFamily="-112" charset="0"/>
              </a:rPr>
              <a:t>Flow</a:t>
            </a:r>
            <a:r>
              <a:rPr lang="nl-NL" sz="3200" dirty="0">
                <a:solidFill>
                  <a:schemeClr val="tx1">
                    <a:lumMod val="75000"/>
                    <a:lumOff val="25000"/>
                  </a:schemeClr>
                </a:solidFill>
                <a:latin typeface="Arial Black" pitchFamily="-112" charset="0"/>
              </a:rPr>
              <a:t>”</a:t>
            </a:r>
          </a:p>
        </p:txBody>
      </p:sp>
      <p:sp>
        <p:nvSpPr>
          <p:cNvPr id="7" name="Tekstvak 6"/>
          <p:cNvSpPr txBox="1">
            <a:spLocks noChangeArrowheads="1"/>
          </p:cNvSpPr>
          <p:nvPr/>
        </p:nvSpPr>
        <p:spPr bwMode="auto">
          <a:xfrm>
            <a:off x="-80963" y="4005263"/>
            <a:ext cx="7921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febr.</a:t>
            </a:r>
          </a:p>
          <a:p>
            <a:pPr algn="ctr">
              <a:defRPr/>
            </a:pPr>
            <a:r>
              <a:rPr lang="nl-NL" sz="1600" dirty="0">
                <a:solidFill>
                  <a:schemeClr val="tx1">
                    <a:lumMod val="75000"/>
                    <a:lumOff val="25000"/>
                  </a:schemeClr>
                </a:solidFill>
                <a:latin typeface="Arial Black" pitchFamily="-112" charset="0"/>
              </a:rPr>
              <a:t>2011</a:t>
            </a:r>
          </a:p>
        </p:txBody>
      </p:sp>
      <p:sp>
        <p:nvSpPr>
          <p:cNvPr id="8" name="Tekstvak 7"/>
          <p:cNvSpPr txBox="1">
            <a:spLocks noChangeArrowheads="1"/>
          </p:cNvSpPr>
          <p:nvPr/>
        </p:nvSpPr>
        <p:spPr bwMode="auto">
          <a:xfrm>
            <a:off x="900113" y="4005263"/>
            <a:ext cx="792162"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mrt</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cxnSp>
        <p:nvCxnSpPr>
          <p:cNvPr id="9" name="Rechte verbindingslijn 8"/>
          <p:cNvCxnSpPr/>
          <p:nvPr/>
        </p:nvCxnSpPr>
        <p:spPr>
          <a:xfrm rot="5400000" flipH="1" flipV="1">
            <a:off x="682625"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Afgeronde rechthoek 9"/>
          <p:cNvSpPr/>
          <p:nvPr/>
        </p:nvSpPr>
        <p:spPr>
          <a:xfrm>
            <a:off x="395288" y="1844675"/>
            <a:ext cx="747712" cy="181292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 name="Tekstvak 10"/>
          <p:cNvSpPr txBox="1">
            <a:spLocks noChangeArrowheads="1"/>
          </p:cNvSpPr>
          <p:nvPr/>
        </p:nvSpPr>
        <p:spPr bwMode="auto">
          <a:xfrm>
            <a:off x="250825" y="2060575"/>
            <a:ext cx="1081088" cy="1570038"/>
          </a:xfrm>
          <a:prstGeom prst="rect">
            <a:avLst/>
          </a:prstGeom>
          <a:noFill/>
          <a:ln w="9525">
            <a:noFill/>
            <a:miter lim="800000"/>
            <a:headEnd/>
            <a:tailEnd/>
          </a:ln>
        </p:spPr>
        <p:txBody>
          <a:bodyPr>
            <a:spAutoFit/>
          </a:bodyPr>
          <a:lstStyle/>
          <a:p>
            <a:pPr algn="ctr">
              <a:defRPr/>
            </a:pPr>
            <a:r>
              <a:rPr lang="nl-NL" sz="1200" dirty="0">
                <a:solidFill>
                  <a:schemeClr val="tx1">
                    <a:lumMod val="75000"/>
                    <a:lumOff val="25000"/>
                  </a:schemeClr>
                </a:solidFill>
                <a:latin typeface="Arial Black" pitchFamily="-112" charset="0"/>
              </a:rPr>
              <a:t>Selectie bureau </a:t>
            </a:r>
            <a:r>
              <a:rPr lang="nl-NL" sz="1200" dirty="0" err="1">
                <a:solidFill>
                  <a:schemeClr val="tx1">
                    <a:lumMod val="75000"/>
                    <a:lumOff val="25000"/>
                  </a:schemeClr>
                </a:solidFill>
                <a:latin typeface="Arial Black" pitchFamily="-112" charset="0"/>
              </a:rPr>
              <a:t>o.b.v</a:t>
            </a:r>
            <a:r>
              <a:rPr lang="nl-NL" sz="1200" dirty="0">
                <a:solidFill>
                  <a:schemeClr val="tx1">
                    <a:lumMod val="75000"/>
                    <a:lumOff val="25000"/>
                  </a:schemeClr>
                </a:solidFill>
                <a:latin typeface="Arial Black" pitchFamily="-112" charset="0"/>
              </a:rPr>
              <a:t>. offertes</a:t>
            </a:r>
          </a:p>
          <a:p>
            <a:pPr algn="ctr">
              <a:defRPr/>
            </a:pPr>
            <a:endParaRPr lang="nl-NL" sz="1200" dirty="0">
              <a:solidFill>
                <a:schemeClr val="tx1">
                  <a:lumMod val="75000"/>
                  <a:lumOff val="25000"/>
                </a:schemeClr>
              </a:solidFill>
              <a:latin typeface="Arial Black" pitchFamily="-112" charset="0"/>
            </a:endParaRPr>
          </a:p>
          <a:p>
            <a:pPr algn="ctr">
              <a:defRPr/>
            </a:pPr>
            <a:r>
              <a:rPr lang="nl-NL" sz="1200" dirty="0">
                <a:solidFill>
                  <a:schemeClr val="tx1">
                    <a:lumMod val="75000"/>
                    <a:lumOff val="25000"/>
                  </a:schemeClr>
                </a:solidFill>
                <a:latin typeface="Arial Black" pitchFamily="-112" charset="0"/>
              </a:rPr>
              <a:t>Project ‘</a:t>
            </a:r>
            <a:r>
              <a:rPr lang="nl-NL" sz="1200" dirty="0" err="1">
                <a:solidFill>
                  <a:schemeClr val="tx1">
                    <a:lumMod val="75000"/>
                    <a:lumOff val="25000"/>
                  </a:schemeClr>
                </a:solidFill>
                <a:latin typeface="Arial Black" pitchFamily="-112" charset="0"/>
              </a:rPr>
              <a:t>klaar-zetten</a:t>
            </a:r>
            <a:r>
              <a:rPr lang="nl-NL" sz="1200" dirty="0">
                <a:solidFill>
                  <a:schemeClr val="tx1">
                    <a:lumMod val="75000"/>
                    <a:lumOff val="25000"/>
                  </a:schemeClr>
                </a:solidFill>
                <a:latin typeface="Arial Black" pitchFamily="-112" charset="0"/>
              </a:rPr>
              <a:t>’</a:t>
            </a:r>
          </a:p>
        </p:txBody>
      </p:sp>
      <p:sp>
        <p:nvSpPr>
          <p:cNvPr id="12" name="Afgeronde rechthoek 11"/>
          <p:cNvSpPr/>
          <p:nvPr/>
        </p:nvSpPr>
        <p:spPr>
          <a:xfrm>
            <a:off x="1376363" y="1773238"/>
            <a:ext cx="3168650" cy="1924050"/>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3" name="Tekstvak 12"/>
          <p:cNvSpPr txBox="1">
            <a:spLocks noChangeArrowheads="1"/>
          </p:cNvSpPr>
          <p:nvPr/>
        </p:nvSpPr>
        <p:spPr bwMode="auto">
          <a:xfrm rot="16200000">
            <a:off x="1320800" y="2611438"/>
            <a:ext cx="936625" cy="339725"/>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a:t>
            </a:r>
          </a:p>
        </p:txBody>
      </p:sp>
      <p:sp>
        <p:nvSpPr>
          <p:cNvPr id="14" name="Tekstvak 13"/>
          <p:cNvSpPr txBox="1">
            <a:spLocks noChangeArrowheads="1"/>
          </p:cNvSpPr>
          <p:nvPr/>
        </p:nvSpPr>
        <p:spPr bwMode="auto">
          <a:xfrm rot="16200000">
            <a:off x="2580481"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II.</a:t>
            </a:r>
          </a:p>
        </p:txBody>
      </p:sp>
      <p:cxnSp>
        <p:nvCxnSpPr>
          <p:cNvPr id="15" name="Rechte verbindingslijn 14"/>
          <p:cNvCxnSpPr/>
          <p:nvPr/>
        </p:nvCxnSpPr>
        <p:spPr>
          <a:xfrm rot="5400000" flipH="1" flipV="1">
            <a:off x="1474787" y="3357563"/>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Rechte verbindingslijn 15"/>
          <p:cNvCxnSpPr/>
          <p:nvPr/>
        </p:nvCxnSpPr>
        <p:spPr>
          <a:xfrm rot="5400000" flipH="1" flipV="1">
            <a:off x="3419475"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Tekstvak 16"/>
          <p:cNvSpPr txBox="1">
            <a:spLocks noChangeArrowheads="1"/>
          </p:cNvSpPr>
          <p:nvPr/>
        </p:nvSpPr>
        <p:spPr bwMode="auto">
          <a:xfrm rot="16200000">
            <a:off x="3733006"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III.</a:t>
            </a:r>
          </a:p>
        </p:txBody>
      </p:sp>
      <p:sp>
        <p:nvSpPr>
          <p:cNvPr id="18" name="Tekstvak 17"/>
          <p:cNvSpPr txBox="1">
            <a:spLocks noChangeArrowheads="1"/>
          </p:cNvSpPr>
          <p:nvPr/>
        </p:nvSpPr>
        <p:spPr bwMode="auto">
          <a:xfrm>
            <a:off x="1692275" y="4005263"/>
            <a:ext cx="7921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april</a:t>
            </a:r>
          </a:p>
          <a:p>
            <a:pPr algn="ctr">
              <a:defRPr/>
            </a:pPr>
            <a:r>
              <a:rPr lang="nl-NL" sz="1600" dirty="0">
                <a:solidFill>
                  <a:schemeClr val="tx1">
                    <a:lumMod val="75000"/>
                    <a:lumOff val="25000"/>
                  </a:schemeClr>
                </a:solidFill>
                <a:latin typeface="Arial Black" pitchFamily="-112" charset="0"/>
              </a:rPr>
              <a:t>2011</a:t>
            </a:r>
          </a:p>
        </p:txBody>
      </p:sp>
      <p:sp>
        <p:nvSpPr>
          <p:cNvPr id="19" name="Tekstvak 18"/>
          <p:cNvSpPr txBox="1">
            <a:spLocks noChangeArrowheads="1"/>
          </p:cNvSpPr>
          <p:nvPr/>
        </p:nvSpPr>
        <p:spPr bwMode="auto">
          <a:xfrm>
            <a:off x="3492500" y="4005263"/>
            <a:ext cx="10080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juni</a:t>
            </a:r>
          </a:p>
          <a:p>
            <a:pPr algn="ctr">
              <a:defRPr/>
            </a:pPr>
            <a:r>
              <a:rPr lang="nl-NL" sz="1600" dirty="0">
                <a:solidFill>
                  <a:schemeClr val="tx1">
                    <a:lumMod val="75000"/>
                    <a:lumOff val="25000"/>
                  </a:schemeClr>
                </a:solidFill>
                <a:latin typeface="Arial Black" pitchFamily="-112" charset="0"/>
              </a:rPr>
              <a:t>2011</a:t>
            </a:r>
          </a:p>
        </p:txBody>
      </p:sp>
      <p:sp>
        <p:nvSpPr>
          <p:cNvPr id="20" name="Tekstvak 19"/>
          <p:cNvSpPr txBox="1">
            <a:spLocks noChangeArrowheads="1"/>
          </p:cNvSpPr>
          <p:nvPr/>
        </p:nvSpPr>
        <p:spPr bwMode="auto">
          <a:xfrm>
            <a:off x="4356100" y="3995738"/>
            <a:ext cx="1008063" cy="585787"/>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sept</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sp>
        <p:nvSpPr>
          <p:cNvPr id="21" name="Afgeronde rechthoek 20"/>
          <p:cNvSpPr/>
          <p:nvPr/>
        </p:nvSpPr>
        <p:spPr>
          <a:xfrm>
            <a:off x="4643438" y="1773238"/>
            <a:ext cx="2160587" cy="1943100"/>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22" name="Rechte verbindingslijn 21"/>
          <p:cNvCxnSpPr/>
          <p:nvPr/>
        </p:nvCxnSpPr>
        <p:spPr>
          <a:xfrm rot="5400000" flipH="1" flipV="1">
            <a:off x="4212431" y="3420269"/>
            <a:ext cx="1150938"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Rechte verbindingslijn 22"/>
          <p:cNvCxnSpPr/>
          <p:nvPr/>
        </p:nvCxnSpPr>
        <p:spPr>
          <a:xfrm rot="5400000" flipH="1" flipV="1">
            <a:off x="6083300" y="3429001"/>
            <a:ext cx="1152525"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Tekstvak 23"/>
          <p:cNvSpPr txBox="1">
            <a:spLocks noChangeArrowheads="1"/>
          </p:cNvSpPr>
          <p:nvPr/>
        </p:nvSpPr>
        <p:spPr bwMode="auto">
          <a:xfrm>
            <a:off x="6156325" y="4005263"/>
            <a:ext cx="1008063"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dec</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sp>
        <p:nvSpPr>
          <p:cNvPr id="25" name="Tekstvak 24"/>
          <p:cNvSpPr txBox="1">
            <a:spLocks noChangeArrowheads="1"/>
          </p:cNvSpPr>
          <p:nvPr/>
        </p:nvSpPr>
        <p:spPr bwMode="auto">
          <a:xfrm rot="16200000">
            <a:off x="5050631"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IV.</a:t>
            </a:r>
          </a:p>
        </p:txBody>
      </p:sp>
      <p:sp>
        <p:nvSpPr>
          <p:cNvPr id="26" name="Afgeronde rechthoek 25"/>
          <p:cNvSpPr/>
          <p:nvPr/>
        </p:nvSpPr>
        <p:spPr>
          <a:xfrm>
            <a:off x="6889750" y="1773238"/>
            <a:ext cx="1427163" cy="1943100"/>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27" name="Rechte verbindingslijn 26"/>
          <p:cNvCxnSpPr/>
          <p:nvPr/>
        </p:nvCxnSpPr>
        <p:spPr>
          <a:xfrm rot="5400000" flipH="1" flipV="1">
            <a:off x="7667625" y="3429001"/>
            <a:ext cx="1152525"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Tekstvak 27"/>
          <p:cNvSpPr txBox="1">
            <a:spLocks noChangeArrowheads="1"/>
          </p:cNvSpPr>
          <p:nvPr/>
        </p:nvSpPr>
        <p:spPr bwMode="auto">
          <a:xfrm>
            <a:off x="7758113" y="4005263"/>
            <a:ext cx="1008062"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febr</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2012</a:t>
            </a:r>
          </a:p>
        </p:txBody>
      </p:sp>
      <p:sp>
        <p:nvSpPr>
          <p:cNvPr id="29" name="Tekstvak 28"/>
          <p:cNvSpPr txBox="1">
            <a:spLocks noChangeArrowheads="1"/>
          </p:cNvSpPr>
          <p:nvPr/>
        </p:nvSpPr>
        <p:spPr bwMode="auto">
          <a:xfrm rot="16200000">
            <a:off x="6612731" y="2597944"/>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a:t>
            </a:r>
          </a:p>
        </p:txBody>
      </p:sp>
      <p:sp>
        <p:nvSpPr>
          <p:cNvPr id="30" name="Tekstvak 29"/>
          <p:cNvSpPr txBox="1">
            <a:spLocks noChangeArrowheads="1"/>
          </p:cNvSpPr>
          <p:nvPr/>
        </p:nvSpPr>
        <p:spPr bwMode="auto">
          <a:xfrm rot="16200000">
            <a:off x="6973094" y="2553494"/>
            <a:ext cx="1152525" cy="338137"/>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VI.</a:t>
            </a:r>
          </a:p>
        </p:txBody>
      </p:sp>
      <p:sp>
        <p:nvSpPr>
          <p:cNvPr id="31" name="Tekstvak 30"/>
          <p:cNvSpPr txBox="1">
            <a:spLocks noChangeArrowheads="1"/>
          </p:cNvSpPr>
          <p:nvPr/>
        </p:nvSpPr>
        <p:spPr bwMode="auto">
          <a:xfrm rot="16200000">
            <a:off x="7276307" y="2474119"/>
            <a:ext cx="1309687" cy="339725"/>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VII.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0"/>
                                        <p:tgtEl>
                                          <p:spTgt spid="19"/>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2000"/>
                                        <p:tgtEl>
                                          <p:spTgt spid="24"/>
                                        </p:tgtEl>
                                      </p:cBhvr>
                                    </p:animEffect>
                                  </p:childTnLst>
                                </p:cTn>
                              </p:par>
                            </p:childTnLst>
                          </p:cTn>
                        </p:par>
                        <p:par>
                          <p:cTn id="48" fill="hold">
                            <p:stCondLst>
                              <p:cond delay="220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2000"/>
                                        <p:tgtEl>
                                          <p:spTgt spid="25"/>
                                        </p:tgtEl>
                                      </p:cBhvr>
                                    </p:animEffect>
                                  </p:childTnLst>
                                </p:cTn>
                              </p:par>
                            </p:childTnLst>
                          </p:cTn>
                        </p:par>
                        <p:par>
                          <p:cTn id="52" fill="hold">
                            <p:stCondLst>
                              <p:cond delay="2400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2000"/>
                                        <p:tgtEl>
                                          <p:spTgt spid="28"/>
                                        </p:tgtEl>
                                      </p:cBhvr>
                                    </p:animEffect>
                                  </p:childTnLst>
                                </p:cTn>
                              </p:par>
                            </p:childTnLst>
                          </p:cTn>
                        </p:par>
                        <p:par>
                          <p:cTn id="56" fill="hold">
                            <p:stCondLst>
                              <p:cond delay="26000"/>
                            </p:stCondLst>
                            <p:childTnLst>
                              <p:par>
                                <p:cTn id="57" presetID="10" presetClass="entr" presetSubtype="0"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2000"/>
                                        <p:tgtEl>
                                          <p:spTgt spid="29"/>
                                        </p:tgtEl>
                                      </p:cBhvr>
                                    </p:animEffect>
                                  </p:childTnLst>
                                </p:cTn>
                              </p:par>
                            </p:childTnLst>
                          </p:cTn>
                        </p:par>
                        <p:par>
                          <p:cTn id="60" fill="hold">
                            <p:stCondLst>
                              <p:cond delay="280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2000"/>
                                        <p:tgtEl>
                                          <p:spTgt spid="30"/>
                                        </p:tgtEl>
                                      </p:cBhvr>
                                    </p:animEffect>
                                  </p:childTnLst>
                                </p:cTn>
                              </p:par>
                            </p:childTnLst>
                          </p:cTn>
                        </p:par>
                        <p:par>
                          <p:cTn id="64" fill="hold">
                            <p:stCondLst>
                              <p:cond delay="300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3" grpId="0"/>
      <p:bldP spid="14" grpId="0"/>
      <p:bldP spid="17" grpId="0"/>
      <p:bldP spid="18" grpId="0"/>
      <p:bldP spid="19" grpId="0"/>
      <p:bldP spid="20" grpId="0"/>
      <p:bldP spid="24" grpId="0"/>
      <p:bldP spid="25" grpId="0"/>
      <p:bldP spid="28"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smtClean="0">
                <a:solidFill>
                  <a:schemeClr val="tx1">
                    <a:lumMod val="75000"/>
                    <a:lumOff val="25000"/>
                  </a:schemeClr>
                </a:solidFill>
                <a:latin typeface="Arial Black" pitchFamily="-112" charset="0"/>
              </a:rPr>
              <a:t>Nulmeting werkenergie</a:t>
            </a:r>
            <a:endParaRPr lang="nl-NL" sz="4400" dirty="0">
              <a:solidFill>
                <a:schemeClr val="tx1">
                  <a:lumMod val="75000"/>
                  <a:lumOff val="25000"/>
                </a:schemeClr>
              </a:solidFill>
              <a:latin typeface="Arial Black" pitchFamily="-112" charset="0"/>
            </a:endParaRPr>
          </a:p>
          <a:p>
            <a:pPr algn="ctr">
              <a:defRPr/>
            </a:pPr>
            <a:r>
              <a:rPr lang="nl-NL" sz="2800" dirty="0" smtClean="0">
                <a:solidFill>
                  <a:schemeClr val="accent6">
                    <a:lumMod val="75000"/>
                  </a:schemeClr>
                </a:solidFill>
                <a:latin typeface="Arial Black" pitchFamily="-112" charset="0"/>
              </a:rPr>
              <a:t>Project </a:t>
            </a:r>
            <a:r>
              <a:rPr lang="nl-NL" sz="2800" dirty="0">
                <a:solidFill>
                  <a:schemeClr val="accent6">
                    <a:lumMod val="75000"/>
                  </a:schemeClr>
                </a:solidFill>
                <a:latin typeface="Arial Black" pitchFamily="-112" charset="0"/>
              </a:rPr>
              <a:t>Stedelijk Lyceum Enschede</a:t>
            </a: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755576" y="1412776"/>
            <a:ext cx="8388424" cy="3231654"/>
          </a:xfrm>
          <a:prstGeom prst="rect">
            <a:avLst/>
          </a:prstGeom>
        </p:spPr>
        <p:txBody>
          <a:bodyPr wrap="square">
            <a:spAutoFit/>
          </a:bodyPr>
          <a:lstStyle/>
          <a:p>
            <a:pPr lvl="0"/>
            <a:r>
              <a:rPr lang="nl-NL" dirty="0" smtClean="0">
                <a:latin typeface="Arial Black" pitchFamily="34" charset="0"/>
                <a:ea typeface="ＭＳ Ｐゴシック" pitchFamily="-112" charset="-128"/>
              </a:rPr>
              <a:t>Analyse </a:t>
            </a:r>
            <a:r>
              <a:rPr lang="nl-NL" dirty="0" smtClean="0">
                <a:latin typeface="Arial Black" pitchFamily="34" charset="0"/>
                <a:ea typeface="ＭＳ Ｐゴシック" pitchFamily="-112" charset="-128"/>
              </a:rPr>
              <a:t>van:</a:t>
            </a:r>
          </a:p>
          <a:p>
            <a:pPr lvl="0"/>
            <a:endParaRPr lang="nl-NL" dirty="0" smtClean="0">
              <a:latin typeface="Arial Black" pitchFamily="34" charset="0"/>
              <a:ea typeface="ＭＳ Ｐゴシック" pitchFamily="-112" charset="-128"/>
            </a:endParaRPr>
          </a:p>
          <a:p>
            <a:pPr marL="457200" lvl="0" indent="-457200">
              <a:buFont typeface="+mj-lt"/>
              <a:buAutoNum type="arabicPeriod"/>
            </a:pPr>
            <a:r>
              <a:rPr lang="nl-NL" sz="2400" b="1" dirty="0" smtClean="0">
                <a:latin typeface="Arial Black" pitchFamily="34" charset="0"/>
                <a:ea typeface="ＭＳ Ｐゴシック" pitchFamily="-112" charset="-128"/>
              </a:rPr>
              <a:t>Effectiviteit ureninzet</a:t>
            </a:r>
          </a:p>
          <a:p>
            <a:pPr marL="457200" lvl="0" indent="-457200">
              <a:buFont typeface="+mj-lt"/>
              <a:buAutoNum type="arabicPeriod"/>
            </a:pPr>
            <a:r>
              <a:rPr lang="nl-NL" sz="2400" b="1" dirty="0" smtClean="0">
                <a:latin typeface="Arial Black" pitchFamily="34" charset="0"/>
                <a:ea typeface="ＭＳ Ｐゴシック" pitchFamily="-112" charset="-128"/>
              </a:rPr>
              <a:t>Ziekteverzuim</a:t>
            </a:r>
          </a:p>
          <a:p>
            <a:pPr marL="457200" lvl="0" indent="-457200">
              <a:buFont typeface="+mj-lt"/>
              <a:buAutoNum type="arabicPeriod"/>
            </a:pPr>
            <a:r>
              <a:rPr lang="nl-NL" sz="2400" b="1" dirty="0" smtClean="0">
                <a:latin typeface="Arial Black" pitchFamily="34" charset="0"/>
                <a:ea typeface="ＭＳ Ｐゴシック" pitchFamily="-112" charset="-128"/>
              </a:rPr>
              <a:t>Vertrouwen tussen de medewerkers onderling  </a:t>
            </a:r>
          </a:p>
          <a:p>
            <a:pPr marL="457200" lvl="0" indent="-457200">
              <a:buFont typeface="+mj-lt"/>
              <a:buAutoNum type="arabicPeriod"/>
            </a:pPr>
            <a:r>
              <a:rPr lang="nl-NL" sz="2400" b="1" dirty="0" smtClean="0">
                <a:latin typeface="Arial Black" pitchFamily="34" charset="0"/>
                <a:ea typeface="ＭＳ Ｐゴシック" pitchFamily="-112" charset="-128"/>
              </a:rPr>
              <a:t>Gebruik van elkaars kwaliteiten en kennis </a:t>
            </a:r>
          </a:p>
          <a:p>
            <a:pPr marL="457200" lvl="0" indent="-457200">
              <a:buFont typeface="+mj-lt"/>
              <a:buAutoNum type="arabicPeriod"/>
            </a:pPr>
            <a:r>
              <a:rPr lang="nl-NL" sz="2400" b="1" dirty="0" smtClean="0">
                <a:latin typeface="Arial Black" pitchFamily="34" charset="0"/>
                <a:ea typeface="ＭＳ Ｐゴシック" pitchFamily="-112" charset="-128"/>
              </a:rPr>
              <a:t>Leiderschap/ondernemerschap</a:t>
            </a:r>
          </a:p>
          <a:p>
            <a:pPr marL="457200" lvl="0" indent="-457200">
              <a:buFont typeface="+mj-lt"/>
              <a:buAutoNum type="arabicPeriod"/>
            </a:pPr>
            <a:r>
              <a:rPr lang="nl-NL" sz="2400" b="1" dirty="0" smtClean="0">
                <a:latin typeface="Arial Black" pitchFamily="34" charset="0"/>
                <a:ea typeface="ＭＳ Ｐゴシック" pitchFamily="-112" charset="-128"/>
              </a:rPr>
              <a:t>Verantwoordelijkheidsgevoel</a:t>
            </a:r>
          </a:p>
          <a:p>
            <a:pPr marL="457200" lvl="0" indent="-457200">
              <a:buFont typeface="+mj-lt"/>
              <a:buAutoNum type="arabicPeriod"/>
            </a:pPr>
            <a:r>
              <a:rPr lang="nl-NL" sz="2400" b="1" dirty="0" smtClean="0">
                <a:latin typeface="Arial Black" pitchFamily="34" charset="0"/>
                <a:ea typeface="ＭＳ Ｐゴシック" pitchFamily="-112" charset="-128"/>
              </a:rPr>
              <a:t>Besef van autonomie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Afgeronde rechthoek 42"/>
          <p:cNvSpPr/>
          <p:nvPr/>
        </p:nvSpPr>
        <p:spPr>
          <a:xfrm>
            <a:off x="5872163" y="2085975"/>
            <a:ext cx="1214437" cy="1285875"/>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4" name="Afgeronde rechthoek 43"/>
          <p:cNvSpPr/>
          <p:nvPr/>
        </p:nvSpPr>
        <p:spPr>
          <a:xfrm>
            <a:off x="7729538" y="928688"/>
            <a:ext cx="1214437" cy="2428875"/>
          </a:xfrm>
          <a:prstGeom prst="round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0" name="Afgeronde rechthoek 39"/>
          <p:cNvSpPr/>
          <p:nvPr/>
        </p:nvSpPr>
        <p:spPr>
          <a:xfrm>
            <a:off x="2357438" y="3486150"/>
            <a:ext cx="1214437" cy="1285875"/>
          </a:xfrm>
          <a:prstGeom prst="roundRect">
            <a:avLst/>
          </a:prstGeom>
          <a:solidFill>
            <a:srgbClr val="FFFF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9" name="Afgeronde rechthoek 38"/>
          <p:cNvSpPr/>
          <p:nvPr/>
        </p:nvSpPr>
        <p:spPr>
          <a:xfrm>
            <a:off x="612775" y="3473450"/>
            <a:ext cx="1214438" cy="2428875"/>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13" name="Rechte verbindingslijn 12"/>
          <p:cNvCxnSpPr/>
          <p:nvPr/>
        </p:nvCxnSpPr>
        <p:spPr>
          <a:xfrm>
            <a:off x="571500" y="3429000"/>
            <a:ext cx="8501063" cy="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Afgeronde rechthoek 7"/>
          <p:cNvSpPr/>
          <p:nvPr/>
        </p:nvSpPr>
        <p:spPr>
          <a:xfrm rot="19556638">
            <a:off x="-366713" y="3482975"/>
            <a:ext cx="9912351" cy="7302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8" name="Tekstvak 17"/>
          <p:cNvSpPr txBox="1">
            <a:spLocks noChangeArrowheads="1"/>
          </p:cNvSpPr>
          <p:nvPr/>
        </p:nvSpPr>
        <p:spPr bwMode="auto">
          <a:xfrm rot="19471730">
            <a:off x="6480175" y="790575"/>
            <a:ext cx="2571750" cy="522288"/>
          </a:xfrm>
          <a:prstGeom prst="rect">
            <a:avLst/>
          </a:prstGeom>
          <a:noFill/>
          <a:ln w="9525">
            <a:noFill/>
            <a:miter lim="800000"/>
            <a:headEnd/>
            <a:tailEnd/>
          </a:ln>
        </p:spPr>
        <p:txBody>
          <a:bodyPr>
            <a:spAutoFit/>
          </a:bodyPr>
          <a:lstStyle/>
          <a:p>
            <a:pPr algn="ctr">
              <a:defRPr/>
            </a:pPr>
            <a:r>
              <a:rPr lang="nl-NL" sz="2800" dirty="0">
                <a:solidFill>
                  <a:schemeClr val="tx1">
                    <a:lumMod val="75000"/>
                    <a:lumOff val="25000"/>
                  </a:schemeClr>
                </a:solidFill>
                <a:latin typeface="Arial Black" pitchFamily="-112" charset="0"/>
              </a:rPr>
              <a:t>F L O W</a:t>
            </a:r>
          </a:p>
        </p:txBody>
      </p:sp>
      <p:sp>
        <p:nvSpPr>
          <p:cNvPr id="19" name="Tekstvak 18"/>
          <p:cNvSpPr txBox="1">
            <a:spLocks noChangeArrowheads="1"/>
          </p:cNvSpPr>
          <p:nvPr/>
        </p:nvSpPr>
        <p:spPr bwMode="auto">
          <a:xfrm>
            <a:off x="714375" y="115888"/>
            <a:ext cx="6357938" cy="1570037"/>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2. Het principe van </a:t>
            </a:r>
            <a:r>
              <a:rPr lang="nl-NL" sz="3200" dirty="0" err="1">
                <a:solidFill>
                  <a:schemeClr val="tx1">
                    <a:lumMod val="75000"/>
                    <a:lumOff val="25000"/>
                  </a:schemeClr>
                </a:solidFill>
                <a:latin typeface="Arial Black" pitchFamily="-112" charset="0"/>
              </a:rPr>
              <a:t>FlOW</a:t>
            </a:r>
            <a:endParaRPr lang="nl-NL" sz="3200" dirty="0">
              <a:solidFill>
                <a:schemeClr val="tx1">
                  <a:lumMod val="75000"/>
                  <a:lumOff val="25000"/>
                </a:schemeClr>
              </a:solidFill>
              <a:latin typeface="Arial Black" pitchFamily="-112" charset="0"/>
            </a:endParaRPr>
          </a:p>
          <a:p>
            <a:pPr>
              <a:defRPr/>
            </a:pPr>
            <a:endParaRPr lang="nl-NL" sz="3200" dirty="0">
              <a:solidFill>
                <a:schemeClr val="tx1">
                  <a:lumMod val="75000"/>
                  <a:lumOff val="25000"/>
                </a:schemeClr>
              </a:solidFill>
              <a:latin typeface="Arial Black" pitchFamily="-112" charset="0"/>
            </a:endParaRPr>
          </a:p>
          <a:p>
            <a:pPr>
              <a:defRPr/>
            </a:pPr>
            <a:r>
              <a:rPr lang="nl-NL" sz="3200" dirty="0">
                <a:solidFill>
                  <a:schemeClr val="tx1">
                    <a:lumMod val="75000"/>
                    <a:lumOff val="25000"/>
                  </a:schemeClr>
                </a:solidFill>
                <a:latin typeface="Arial Black" pitchFamily="-112" charset="0"/>
              </a:rPr>
              <a:t>Productiviteit…</a:t>
            </a:r>
          </a:p>
        </p:txBody>
      </p:sp>
      <p:sp>
        <p:nvSpPr>
          <p:cNvPr id="20" name="Tekstvak 19"/>
          <p:cNvSpPr txBox="1">
            <a:spLocks noChangeArrowheads="1"/>
          </p:cNvSpPr>
          <p:nvPr/>
        </p:nvSpPr>
        <p:spPr bwMode="auto">
          <a:xfrm>
            <a:off x="541338" y="4643438"/>
            <a:ext cx="1285875" cy="584200"/>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actieve tegenzin</a:t>
            </a:r>
          </a:p>
        </p:txBody>
      </p:sp>
      <p:cxnSp>
        <p:nvCxnSpPr>
          <p:cNvPr id="21" name="Rechte verbindingslijn 20"/>
          <p:cNvCxnSpPr/>
          <p:nvPr/>
        </p:nvCxnSpPr>
        <p:spPr>
          <a:xfrm rot="5400000" flipH="1" flipV="1">
            <a:off x="-2607469" y="3321844"/>
            <a:ext cx="6357938" cy="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Tekstvak 23"/>
          <p:cNvSpPr txBox="1">
            <a:spLocks noChangeArrowheads="1"/>
          </p:cNvSpPr>
          <p:nvPr/>
        </p:nvSpPr>
        <p:spPr bwMode="auto">
          <a:xfrm>
            <a:off x="-71438" y="192881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+ 5</a:t>
            </a:r>
          </a:p>
        </p:txBody>
      </p:sp>
      <p:sp>
        <p:nvSpPr>
          <p:cNvPr id="26" name="Tekstvak 25"/>
          <p:cNvSpPr txBox="1">
            <a:spLocks noChangeArrowheads="1"/>
          </p:cNvSpPr>
          <p:nvPr/>
        </p:nvSpPr>
        <p:spPr bwMode="auto">
          <a:xfrm>
            <a:off x="-71438" y="4529138"/>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- 5</a:t>
            </a:r>
          </a:p>
        </p:txBody>
      </p:sp>
      <p:sp>
        <p:nvSpPr>
          <p:cNvPr id="27" name="Tekstvak 26"/>
          <p:cNvSpPr txBox="1">
            <a:spLocks noChangeArrowheads="1"/>
          </p:cNvSpPr>
          <p:nvPr/>
        </p:nvSpPr>
        <p:spPr bwMode="auto">
          <a:xfrm>
            <a:off x="-98425" y="5715000"/>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- 10</a:t>
            </a:r>
          </a:p>
        </p:txBody>
      </p:sp>
      <p:sp>
        <p:nvSpPr>
          <p:cNvPr id="28" name="Tekstvak 27"/>
          <p:cNvSpPr txBox="1">
            <a:spLocks noChangeArrowheads="1"/>
          </p:cNvSpPr>
          <p:nvPr/>
        </p:nvSpPr>
        <p:spPr bwMode="auto">
          <a:xfrm>
            <a:off x="-71438" y="67151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+10</a:t>
            </a:r>
          </a:p>
        </p:txBody>
      </p:sp>
      <p:sp>
        <p:nvSpPr>
          <p:cNvPr id="29" name="Tekstvak 28"/>
          <p:cNvSpPr txBox="1">
            <a:spLocks noChangeArrowheads="1"/>
          </p:cNvSpPr>
          <p:nvPr/>
        </p:nvSpPr>
        <p:spPr bwMode="auto">
          <a:xfrm>
            <a:off x="2643188" y="5487988"/>
            <a:ext cx="6429375" cy="830262"/>
          </a:xfrm>
          <a:prstGeom prst="rect">
            <a:avLst/>
          </a:prstGeom>
          <a:noFill/>
          <a:ln w="9525">
            <a:noFill/>
            <a:miter lim="800000"/>
            <a:headEnd/>
            <a:tailEnd/>
          </a:ln>
        </p:spPr>
        <p:txBody>
          <a:bodyPr>
            <a:spAutoFit/>
          </a:bodyPr>
          <a:lstStyle/>
          <a:p>
            <a:pPr algn="ctr">
              <a:defRPr/>
            </a:pPr>
            <a:r>
              <a:rPr lang="nl-NL" sz="3200" dirty="0">
                <a:solidFill>
                  <a:schemeClr val="tx1">
                    <a:lumMod val="75000"/>
                    <a:lumOff val="25000"/>
                  </a:schemeClr>
                </a:solidFill>
                <a:latin typeface="Arial Black" pitchFamily="-112" charset="0"/>
              </a:rPr>
              <a:t>…onder invloed van FLOW</a:t>
            </a:r>
          </a:p>
          <a:p>
            <a:pPr algn="ctr">
              <a:defRPr/>
            </a:pPr>
            <a:r>
              <a:rPr lang="nl-NL" sz="1600" dirty="0">
                <a:solidFill>
                  <a:schemeClr val="tx1">
                    <a:lumMod val="75000"/>
                    <a:lumOff val="25000"/>
                  </a:schemeClr>
                </a:solidFill>
                <a:latin typeface="Arial Black" pitchFamily="-112" charset="0"/>
              </a:rPr>
              <a:t>Uitgedrukt als ‘positieve werkenergie’</a:t>
            </a:r>
            <a:endParaRPr lang="nl-NL" sz="1400" dirty="0">
              <a:solidFill>
                <a:schemeClr val="tx1">
                  <a:lumMod val="75000"/>
                  <a:lumOff val="25000"/>
                </a:schemeClr>
              </a:solidFill>
              <a:latin typeface="Arial Black" pitchFamily="-112" charset="0"/>
            </a:endParaRPr>
          </a:p>
        </p:txBody>
      </p:sp>
      <p:sp>
        <p:nvSpPr>
          <p:cNvPr id="30" name="Tekstvak 29"/>
          <p:cNvSpPr txBox="1">
            <a:spLocks noChangeArrowheads="1"/>
          </p:cNvSpPr>
          <p:nvPr/>
        </p:nvSpPr>
        <p:spPr bwMode="auto">
          <a:xfrm>
            <a:off x="-98425" y="324326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100</a:t>
            </a:r>
          </a:p>
        </p:txBody>
      </p:sp>
      <p:sp>
        <p:nvSpPr>
          <p:cNvPr id="9" name="Gelijkbenige driehoek 8"/>
          <p:cNvSpPr/>
          <p:nvPr/>
        </p:nvSpPr>
        <p:spPr>
          <a:xfrm rot="3281907">
            <a:off x="8587581" y="345282"/>
            <a:ext cx="500063" cy="5715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3" name="Tekstvak 32"/>
          <p:cNvSpPr txBox="1">
            <a:spLocks noChangeArrowheads="1"/>
          </p:cNvSpPr>
          <p:nvPr/>
        </p:nvSpPr>
        <p:spPr bwMode="auto">
          <a:xfrm>
            <a:off x="5857875" y="2527300"/>
            <a:ext cx="1285875" cy="830263"/>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Positieve </a:t>
            </a:r>
            <a:r>
              <a:rPr lang="nl-NL" sz="1600" dirty="0" err="1">
                <a:solidFill>
                  <a:schemeClr val="tx1">
                    <a:lumMod val="50000"/>
                    <a:lumOff val="50000"/>
                  </a:schemeClr>
                </a:solidFill>
                <a:latin typeface="Arial Black" pitchFamily="-112" charset="0"/>
              </a:rPr>
              <a:t>werk-energie</a:t>
            </a:r>
            <a:endParaRPr lang="nl-NL" sz="1600" dirty="0">
              <a:solidFill>
                <a:schemeClr val="tx1">
                  <a:lumMod val="50000"/>
                  <a:lumOff val="50000"/>
                </a:schemeClr>
              </a:solidFill>
              <a:latin typeface="Arial Black" pitchFamily="-112" charset="0"/>
            </a:endParaRPr>
          </a:p>
        </p:txBody>
      </p:sp>
      <p:sp>
        <p:nvSpPr>
          <p:cNvPr id="34" name="Tekstvak 33"/>
          <p:cNvSpPr txBox="1">
            <a:spLocks noChangeArrowheads="1"/>
          </p:cNvSpPr>
          <p:nvPr/>
        </p:nvSpPr>
        <p:spPr bwMode="auto">
          <a:xfrm>
            <a:off x="7643813" y="1500188"/>
            <a:ext cx="1285875" cy="1077912"/>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Boven zichzelf getild worden</a:t>
            </a:r>
          </a:p>
        </p:txBody>
      </p:sp>
      <p:sp>
        <p:nvSpPr>
          <p:cNvPr id="25" name="Afgeronde rechthoek 24"/>
          <p:cNvSpPr/>
          <p:nvPr/>
        </p:nvSpPr>
        <p:spPr>
          <a:xfrm>
            <a:off x="4003675" y="3286125"/>
            <a:ext cx="1428750" cy="285750"/>
          </a:xfrm>
          <a:prstGeom prst="roundRect">
            <a:avLst/>
          </a:prstGeom>
          <a:solidFill>
            <a:srgbClr val="F0C3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2" name="Tekstvak 31"/>
          <p:cNvSpPr txBox="1">
            <a:spLocks noChangeArrowheads="1"/>
          </p:cNvSpPr>
          <p:nvPr/>
        </p:nvSpPr>
        <p:spPr bwMode="auto">
          <a:xfrm>
            <a:off x="4000500" y="3259138"/>
            <a:ext cx="1428750" cy="369887"/>
          </a:xfrm>
          <a:prstGeom prst="rect">
            <a:avLst/>
          </a:prstGeom>
          <a:noFill/>
          <a:ln w="9525">
            <a:noFill/>
            <a:miter lim="800000"/>
            <a:headEnd/>
            <a:tailEnd/>
          </a:ln>
        </p:spPr>
        <p:txBody>
          <a:bodyPr>
            <a:spAutoFit/>
          </a:bodyPr>
          <a:lstStyle/>
          <a:p>
            <a:pPr algn="ctr">
              <a:defRPr/>
            </a:pPr>
            <a:r>
              <a:rPr lang="nl-NL" dirty="0">
                <a:solidFill>
                  <a:schemeClr val="tx1">
                    <a:lumMod val="50000"/>
                    <a:lumOff val="50000"/>
                  </a:schemeClr>
                </a:solidFill>
                <a:latin typeface="Arial Black" pitchFamily="-112" charset="0"/>
              </a:rPr>
              <a:t>Balans</a:t>
            </a:r>
          </a:p>
        </p:txBody>
      </p:sp>
      <p:sp>
        <p:nvSpPr>
          <p:cNvPr id="35" name="Tekstvak 34"/>
          <p:cNvSpPr txBox="1">
            <a:spLocks noChangeArrowheads="1"/>
          </p:cNvSpPr>
          <p:nvPr/>
        </p:nvSpPr>
        <p:spPr bwMode="auto">
          <a:xfrm>
            <a:off x="2268538" y="3573463"/>
            <a:ext cx="1366837" cy="830262"/>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Negatieve </a:t>
            </a:r>
            <a:r>
              <a:rPr lang="nl-NL" sz="1600" dirty="0" err="1">
                <a:solidFill>
                  <a:schemeClr val="tx1">
                    <a:lumMod val="50000"/>
                    <a:lumOff val="50000"/>
                  </a:schemeClr>
                </a:solidFill>
                <a:latin typeface="Arial Black" pitchFamily="-112" charset="0"/>
              </a:rPr>
              <a:t>werk-energie</a:t>
            </a:r>
            <a:endParaRPr lang="nl-NL" sz="1600" dirty="0">
              <a:solidFill>
                <a:schemeClr val="tx1">
                  <a:lumMod val="50000"/>
                  <a:lumOff val="50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000"/>
                                        <p:tgtEl>
                                          <p:spTgt spid="19"/>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2000"/>
                                        <p:tgtEl>
                                          <p:spTgt spid="20"/>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000"/>
                                        <p:tgtEl>
                                          <p:spTgt spid="24"/>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2000"/>
                                        <p:tgtEl>
                                          <p:spTgt spid="26"/>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2000"/>
                                        <p:tgtEl>
                                          <p:spTgt spid="27"/>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2000"/>
                                        <p:tgtEl>
                                          <p:spTgt spid="28"/>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2000"/>
                                        <p:tgtEl>
                                          <p:spTgt spid="29"/>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2000"/>
                                        <p:tgtEl>
                                          <p:spTgt spid="30"/>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2000"/>
                                        <p:tgtEl>
                                          <p:spTgt spid="32"/>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2000"/>
                                        <p:tgtEl>
                                          <p:spTgt spid="33"/>
                                        </p:tgtEl>
                                      </p:cBhvr>
                                    </p:animEffect>
                                  </p:childTnLst>
                                </p:cTn>
                              </p:par>
                            </p:childTnLst>
                          </p:cTn>
                        </p:par>
                        <p:par>
                          <p:cTn id="48" fill="hold">
                            <p:stCondLst>
                              <p:cond delay="22000"/>
                            </p:stCondLst>
                            <p:childTnLst>
                              <p:par>
                                <p:cTn id="49" presetID="10"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2000"/>
                                        <p:tgtEl>
                                          <p:spTgt spid="34"/>
                                        </p:tgtEl>
                                      </p:cBhvr>
                                    </p:animEffect>
                                  </p:childTnLst>
                                </p:cTn>
                              </p:par>
                            </p:childTnLst>
                          </p:cTn>
                        </p:par>
                        <p:par>
                          <p:cTn id="52" fill="hold">
                            <p:stCondLst>
                              <p:cond delay="24000"/>
                            </p:stCondLst>
                            <p:childTnLst>
                              <p:par>
                                <p:cTn id="53" presetID="10"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4" grpId="0"/>
      <p:bldP spid="26" grpId="0"/>
      <p:bldP spid="27" grpId="0"/>
      <p:bldP spid="28" grpId="0"/>
      <p:bldP spid="29" grpId="0"/>
      <p:bldP spid="30" grpId="0"/>
      <p:bldP spid="33" grpId="0"/>
      <p:bldP spid="34" grpId="0"/>
      <p:bldP spid="32"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al 4"/>
          <p:cNvSpPr/>
          <p:nvPr/>
        </p:nvSpPr>
        <p:spPr>
          <a:xfrm>
            <a:off x="3227388" y="2571750"/>
            <a:ext cx="2643187" cy="2643188"/>
          </a:xfrm>
          <a:prstGeom prst="ellipse">
            <a:avLst/>
          </a:prstGeom>
          <a:solidFill>
            <a:srgbClr val="FF9900">
              <a:alpha val="60000"/>
            </a:srgbClr>
          </a:solidFill>
          <a:ln w="38100">
            <a:solidFill>
              <a:srgbClr val="D61D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4339" name="Tekstvak 10"/>
          <p:cNvSpPr txBox="1">
            <a:spLocks noChangeArrowheads="1"/>
          </p:cNvSpPr>
          <p:nvPr/>
        </p:nvSpPr>
        <p:spPr bwMode="auto">
          <a:xfrm rot="2611934">
            <a:off x="1139825" y="3357563"/>
            <a:ext cx="6873875" cy="1139825"/>
          </a:xfrm>
          <a:prstGeom prst="rect">
            <a:avLst/>
          </a:prstGeom>
          <a:solidFill>
            <a:srgbClr val="FFFF00">
              <a:alpha val="59999"/>
            </a:srgbClr>
          </a:solidFill>
          <a:ln w="9525">
            <a:noFill/>
            <a:miter lim="800000"/>
            <a:headEnd/>
            <a:tailEnd/>
          </a:ln>
        </p:spPr>
        <p:txBody>
          <a:bodyPr>
            <a:spAutoFit/>
          </a:bodyPr>
          <a:lstStyle/>
          <a:p>
            <a:pPr algn="ctr"/>
            <a:endParaRPr lang="nl-NL" sz="2000">
              <a:solidFill>
                <a:schemeClr val="bg1"/>
              </a:solidFill>
              <a:latin typeface="Arial Black" pitchFamily="34" charset="0"/>
            </a:endParaRPr>
          </a:p>
          <a:p>
            <a:pPr algn="ctr"/>
            <a:r>
              <a:rPr lang="nl-NL" sz="2800">
                <a:solidFill>
                  <a:schemeClr val="bg1"/>
                </a:solidFill>
                <a:latin typeface="Arial Black" pitchFamily="34" charset="0"/>
              </a:rPr>
              <a:t>Geen flow</a:t>
            </a:r>
          </a:p>
          <a:p>
            <a:pPr algn="ctr"/>
            <a:endParaRPr lang="nl-NL" sz="2000">
              <a:solidFill>
                <a:schemeClr val="bg1"/>
              </a:solidFill>
              <a:latin typeface="Arial Black" pitchFamily="34" charset="0"/>
            </a:endParaRPr>
          </a:p>
        </p:txBody>
      </p:sp>
      <p:sp>
        <p:nvSpPr>
          <p:cNvPr id="7" name="Afgeronde rechthoek 6"/>
          <p:cNvSpPr/>
          <p:nvPr/>
        </p:nvSpPr>
        <p:spPr>
          <a:xfrm>
            <a:off x="142875" y="1428750"/>
            <a:ext cx="2928938"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4341" name="Tekstvak 10"/>
          <p:cNvSpPr txBox="1">
            <a:spLocks noChangeArrowheads="1"/>
          </p:cNvSpPr>
          <p:nvPr/>
        </p:nvSpPr>
        <p:spPr bwMode="auto">
          <a:xfrm>
            <a:off x="71438" y="1428750"/>
            <a:ext cx="3071812" cy="954088"/>
          </a:xfrm>
          <a:prstGeom prst="rect">
            <a:avLst/>
          </a:prstGeom>
          <a:noFill/>
          <a:ln w="9525">
            <a:noFill/>
            <a:miter lim="800000"/>
            <a:headEnd/>
            <a:tailEnd/>
          </a:ln>
        </p:spPr>
        <p:txBody>
          <a:bodyPr>
            <a:spAutoFit/>
          </a:bodyPr>
          <a:lstStyle/>
          <a:p>
            <a:pPr algn="ctr"/>
            <a:r>
              <a:rPr lang="nl-NL" sz="2000">
                <a:latin typeface="Arial Black" pitchFamily="34" charset="0"/>
              </a:rPr>
              <a:t>Energievreters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9" name="Afgeronde rechthoek 8"/>
          <p:cNvSpPr/>
          <p:nvPr/>
        </p:nvSpPr>
        <p:spPr>
          <a:xfrm>
            <a:off x="5929313" y="5572125"/>
            <a:ext cx="2928937"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0" name="Tekstvak 10"/>
          <p:cNvSpPr txBox="1">
            <a:spLocks noChangeArrowheads="1"/>
          </p:cNvSpPr>
          <p:nvPr/>
        </p:nvSpPr>
        <p:spPr bwMode="auto">
          <a:xfrm>
            <a:off x="142875" y="2500313"/>
            <a:ext cx="3000375" cy="2554287"/>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geen grip op de eigen situatie, werkdruk, lastige omgang met leerlingen en ouders, rolconflicten, niet goed functionerende computers, slechte roosters,  geluidsoverlast,  etc.</a:t>
            </a:r>
            <a:endParaRPr lang="nl-NL" sz="2000" dirty="0">
              <a:solidFill>
                <a:schemeClr val="tx1">
                  <a:lumMod val="75000"/>
                  <a:lumOff val="25000"/>
                </a:schemeClr>
              </a:solidFill>
              <a:latin typeface="Arial Black" pitchFamily="34" charset="0"/>
            </a:endParaRPr>
          </a:p>
        </p:txBody>
      </p:sp>
      <p:sp>
        <p:nvSpPr>
          <p:cNvPr id="11" name="Tekstvak 11"/>
          <p:cNvSpPr txBox="1">
            <a:spLocks noChangeArrowheads="1"/>
          </p:cNvSpPr>
          <p:nvPr/>
        </p:nvSpPr>
        <p:spPr bwMode="auto">
          <a:xfrm>
            <a:off x="5929313" y="2349500"/>
            <a:ext cx="3000375" cy="3170238"/>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loopbaanmogelijkheden, sociale steun, resultaten, coaching door  collega’s, leidinggevenden, goede teamsfeer, duidelijkheid in verwachtingen, autonomie, betrokkenheid bij besluitvorming, feedback op functioneren, etc. </a:t>
            </a:r>
            <a:endParaRPr lang="nl-NL" sz="2000" dirty="0">
              <a:solidFill>
                <a:schemeClr val="tx1">
                  <a:lumMod val="75000"/>
                  <a:lumOff val="25000"/>
                </a:schemeClr>
              </a:solidFill>
              <a:latin typeface="Arial Black" pitchFamily="34" charset="0"/>
            </a:endParaRPr>
          </a:p>
        </p:txBody>
      </p:sp>
      <p:sp>
        <p:nvSpPr>
          <p:cNvPr id="14345" name="Tekstvak 10"/>
          <p:cNvSpPr txBox="1">
            <a:spLocks noChangeArrowheads="1"/>
          </p:cNvSpPr>
          <p:nvPr/>
        </p:nvSpPr>
        <p:spPr bwMode="auto">
          <a:xfrm>
            <a:off x="214313" y="46038"/>
            <a:ext cx="8643937" cy="954087"/>
          </a:xfrm>
          <a:prstGeom prst="rect">
            <a:avLst/>
          </a:prstGeom>
          <a:noFill/>
          <a:ln w="9525">
            <a:noFill/>
            <a:miter lim="800000"/>
            <a:headEnd/>
            <a:tailEnd/>
          </a:ln>
        </p:spPr>
        <p:txBody>
          <a:bodyPr>
            <a:spAutoFit/>
          </a:bodyPr>
          <a:lstStyle/>
          <a:p>
            <a:pPr algn="ctr"/>
            <a:r>
              <a:rPr lang="nl-NL" sz="2800">
                <a:solidFill>
                  <a:srgbClr val="E68F1A"/>
                </a:solidFill>
                <a:latin typeface="Arial Black" pitchFamily="34" charset="0"/>
              </a:rPr>
              <a:t>Geen kans op flow door disbalans energievreters en –gevers: </a:t>
            </a:r>
            <a:r>
              <a:rPr lang="nl-NL" sz="2400">
                <a:solidFill>
                  <a:srgbClr val="E68F1A"/>
                </a:solidFill>
                <a:latin typeface="Arial Black" pitchFamily="34" charset="0"/>
              </a:rPr>
              <a:t>lage productiviteit</a:t>
            </a:r>
          </a:p>
        </p:txBody>
      </p:sp>
      <p:sp>
        <p:nvSpPr>
          <p:cNvPr id="14346" name="Tekstvak 10"/>
          <p:cNvSpPr txBox="1">
            <a:spLocks noChangeArrowheads="1"/>
          </p:cNvSpPr>
          <p:nvPr/>
        </p:nvSpPr>
        <p:spPr bwMode="auto">
          <a:xfrm>
            <a:off x="5846763" y="5583238"/>
            <a:ext cx="3071812" cy="954087"/>
          </a:xfrm>
          <a:prstGeom prst="rect">
            <a:avLst/>
          </a:prstGeom>
          <a:noFill/>
          <a:ln w="9525">
            <a:noFill/>
            <a:miter lim="800000"/>
            <a:headEnd/>
            <a:tailEnd/>
          </a:ln>
        </p:spPr>
        <p:txBody>
          <a:bodyPr>
            <a:spAutoFit/>
          </a:bodyPr>
          <a:lstStyle/>
          <a:p>
            <a:pPr algn="ctr"/>
            <a:r>
              <a:rPr lang="nl-NL" sz="2000">
                <a:latin typeface="Arial Black" pitchFamily="34" charset="0"/>
              </a:rPr>
              <a:t>Energiegevers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14" name="Tekstvak 12"/>
          <p:cNvSpPr txBox="1">
            <a:spLocks noChangeArrowheads="1"/>
          </p:cNvSpPr>
          <p:nvPr/>
        </p:nvSpPr>
        <p:spPr bwMode="auto">
          <a:xfrm>
            <a:off x="3448050" y="2681288"/>
            <a:ext cx="2195513"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nl-NL" sz="2400" dirty="0">
                <a:solidFill>
                  <a:schemeClr val="tx1">
                    <a:lumMod val="85000"/>
                    <a:lumOff val="15000"/>
                  </a:schemeClr>
                </a:solidFill>
                <a:latin typeface="Arial Black" pitchFamily="-112" charset="0"/>
                <a:cs typeface="+mn-cs"/>
              </a:rPr>
              <a:t>docent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p:cNvSpPr/>
          <p:nvPr/>
        </p:nvSpPr>
        <p:spPr>
          <a:xfrm>
            <a:off x="3227388" y="2428875"/>
            <a:ext cx="2643187" cy="2643188"/>
          </a:xfrm>
          <a:prstGeom prst="ellipse">
            <a:avLst/>
          </a:prstGeom>
          <a:solidFill>
            <a:schemeClr val="accent6">
              <a:lumMod val="75000"/>
              <a:alpha val="60000"/>
            </a:schemeClr>
          </a:solidFill>
          <a:ln w="38100">
            <a:solidFill>
              <a:srgbClr val="D61D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3" name="Tekstvak 12"/>
          <p:cNvSpPr txBox="1">
            <a:spLocks noChangeArrowheads="1"/>
          </p:cNvSpPr>
          <p:nvPr/>
        </p:nvSpPr>
        <p:spPr bwMode="auto">
          <a:xfrm>
            <a:off x="3448050" y="2786063"/>
            <a:ext cx="2195513"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nl-NL" sz="2400" dirty="0">
                <a:solidFill>
                  <a:schemeClr val="tx1">
                    <a:lumMod val="85000"/>
                    <a:lumOff val="15000"/>
                  </a:schemeClr>
                </a:solidFill>
                <a:latin typeface="Arial Black" pitchFamily="-112" charset="0"/>
                <a:cs typeface="+mn-cs"/>
              </a:rPr>
              <a:t>docent</a:t>
            </a:r>
          </a:p>
        </p:txBody>
      </p:sp>
      <p:sp>
        <p:nvSpPr>
          <p:cNvPr id="15364" name="Tekstvak 10"/>
          <p:cNvSpPr txBox="1">
            <a:spLocks noChangeArrowheads="1"/>
          </p:cNvSpPr>
          <p:nvPr/>
        </p:nvSpPr>
        <p:spPr bwMode="auto">
          <a:xfrm>
            <a:off x="0" y="3209925"/>
            <a:ext cx="9144000" cy="1139825"/>
          </a:xfrm>
          <a:prstGeom prst="rect">
            <a:avLst/>
          </a:prstGeom>
          <a:solidFill>
            <a:srgbClr val="FFFF00">
              <a:alpha val="59999"/>
            </a:srgbClr>
          </a:solidFill>
          <a:ln w="9525">
            <a:noFill/>
            <a:miter lim="800000"/>
            <a:headEnd/>
            <a:tailEnd/>
          </a:ln>
        </p:spPr>
        <p:txBody>
          <a:bodyPr>
            <a:spAutoFit/>
          </a:bodyPr>
          <a:lstStyle/>
          <a:p>
            <a:pPr algn="ctr"/>
            <a:endParaRPr lang="nl-NL" sz="2000">
              <a:solidFill>
                <a:schemeClr val="bg1"/>
              </a:solidFill>
              <a:latin typeface="Arial Black" pitchFamily="34" charset="0"/>
            </a:endParaRPr>
          </a:p>
          <a:p>
            <a:pPr algn="ctr"/>
            <a:r>
              <a:rPr lang="nl-NL" sz="2800">
                <a:solidFill>
                  <a:schemeClr val="bg1"/>
                </a:solidFill>
                <a:latin typeface="Arial Black" pitchFamily="34" charset="0"/>
              </a:rPr>
              <a:t>Flow</a:t>
            </a:r>
          </a:p>
          <a:p>
            <a:pPr algn="ctr"/>
            <a:endParaRPr lang="nl-NL" sz="2000">
              <a:solidFill>
                <a:schemeClr val="bg1"/>
              </a:solidFill>
              <a:latin typeface="Arial Black" pitchFamily="34" charset="0"/>
            </a:endParaRPr>
          </a:p>
        </p:txBody>
      </p:sp>
      <p:sp>
        <p:nvSpPr>
          <p:cNvPr id="5" name="Afgeronde rechthoek 4"/>
          <p:cNvSpPr/>
          <p:nvPr/>
        </p:nvSpPr>
        <p:spPr>
          <a:xfrm>
            <a:off x="142875" y="3357563"/>
            <a:ext cx="2928938" cy="857250"/>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5366" name="Tekstvak 10"/>
          <p:cNvSpPr txBox="1">
            <a:spLocks noChangeArrowheads="1"/>
          </p:cNvSpPr>
          <p:nvPr/>
        </p:nvSpPr>
        <p:spPr bwMode="auto">
          <a:xfrm>
            <a:off x="357188" y="3571875"/>
            <a:ext cx="2643187" cy="400050"/>
          </a:xfrm>
          <a:prstGeom prst="rect">
            <a:avLst/>
          </a:prstGeom>
          <a:noFill/>
          <a:ln w="9525">
            <a:noFill/>
            <a:miter lim="800000"/>
            <a:headEnd/>
            <a:tailEnd/>
          </a:ln>
        </p:spPr>
        <p:txBody>
          <a:bodyPr>
            <a:spAutoFit/>
          </a:bodyPr>
          <a:lstStyle/>
          <a:p>
            <a:pPr algn="ctr"/>
            <a:r>
              <a:rPr lang="nl-NL" sz="2000">
                <a:latin typeface="Arial Black" pitchFamily="34" charset="0"/>
              </a:rPr>
              <a:t>energievreters</a:t>
            </a:r>
            <a:endParaRPr lang="nl-NL" sz="1600">
              <a:latin typeface="Arial Black" pitchFamily="34" charset="0"/>
            </a:endParaRPr>
          </a:p>
        </p:txBody>
      </p:sp>
      <p:sp>
        <p:nvSpPr>
          <p:cNvPr id="7" name="Afgeronde rechthoek 6"/>
          <p:cNvSpPr/>
          <p:nvPr/>
        </p:nvSpPr>
        <p:spPr>
          <a:xfrm>
            <a:off x="6072188" y="3346450"/>
            <a:ext cx="2928937" cy="857250"/>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5368" name="Tekstvak 10"/>
          <p:cNvSpPr txBox="1">
            <a:spLocks noChangeArrowheads="1"/>
          </p:cNvSpPr>
          <p:nvPr/>
        </p:nvSpPr>
        <p:spPr bwMode="auto">
          <a:xfrm>
            <a:off x="6357938" y="3589338"/>
            <a:ext cx="2195512" cy="400050"/>
          </a:xfrm>
          <a:prstGeom prst="rect">
            <a:avLst/>
          </a:prstGeom>
          <a:noFill/>
          <a:ln w="9525">
            <a:noFill/>
            <a:miter lim="800000"/>
            <a:headEnd/>
            <a:tailEnd/>
          </a:ln>
        </p:spPr>
        <p:txBody>
          <a:bodyPr>
            <a:spAutoFit/>
          </a:bodyPr>
          <a:lstStyle/>
          <a:p>
            <a:pPr algn="ctr"/>
            <a:r>
              <a:rPr lang="nl-NL" sz="2000">
                <a:latin typeface="Arial Black" pitchFamily="34" charset="0"/>
              </a:rPr>
              <a:t>energiegevers</a:t>
            </a:r>
          </a:p>
        </p:txBody>
      </p:sp>
      <p:sp>
        <p:nvSpPr>
          <p:cNvPr id="9" name="PIJL-RECHTS 8"/>
          <p:cNvSpPr/>
          <p:nvPr/>
        </p:nvSpPr>
        <p:spPr>
          <a:xfrm rot="5400000">
            <a:off x="3500438" y="3530600"/>
            <a:ext cx="571500" cy="428625"/>
          </a:xfrm>
          <a:prstGeom prst="rightArrow">
            <a:avLst/>
          </a:prstGeom>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nl-NL"/>
          </a:p>
        </p:txBody>
      </p:sp>
      <p:sp>
        <p:nvSpPr>
          <p:cNvPr id="10" name="PIJL-RECHTS 9"/>
          <p:cNvSpPr/>
          <p:nvPr/>
        </p:nvSpPr>
        <p:spPr>
          <a:xfrm rot="16200000">
            <a:off x="5072063" y="3470275"/>
            <a:ext cx="571500" cy="428625"/>
          </a:xfrm>
          <a:prstGeom prst="rightArrow">
            <a:avLst/>
          </a:prstGeom>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nl-NL"/>
          </a:p>
        </p:txBody>
      </p:sp>
      <p:sp>
        <p:nvSpPr>
          <p:cNvPr id="15371" name="Tekstvak 10"/>
          <p:cNvSpPr txBox="1">
            <a:spLocks noChangeArrowheads="1"/>
          </p:cNvSpPr>
          <p:nvPr/>
        </p:nvSpPr>
        <p:spPr bwMode="auto">
          <a:xfrm>
            <a:off x="214313" y="46038"/>
            <a:ext cx="8643937" cy="954087"/>
          </a:xfrm>
          <a:prstGeom prst="rect">
            <a:avLst/>
          </a:prstGeom>
          <a:noFill/>
          <a:ln w="9525">
            <a:noFill/>
            <a:miter lim="800000"/>
            <a:headEnd/>
            <a:tailEnd/>
          </a:ln>
        </p:spPr>
        <p:txBody>
          <a:bodyPr>
            <a:spAutoFit/>
          </a:bodyPr>
          <a:lstStyle/>
          <a:p>
            <a:pPr algn="ctr"/>
            <a:r>
              <a:rPr lang="nl-NL" sz="2800">
                <a:solidFill>
                  <a:srgbClr val="E68F1A"/>
                </a:solidFill>
                <a:latin typeface="Arial Black" pitchFamily="34" charset="0"/>
              </a:rPr>
              <a:t>Kans op flow door balans </a:t>
            </a:r>
          </a:p>
          <a:p>
            <a:pPr algn="ctr"/>
            <a:r>
              <a:rPr lang="nl-NL" sz="2800">
                <a:solidFill>
                  <a:srgbClr val="E68F1A"/>
                </a:solidFill>
                <a:latin typeface="Arial Black" pitchFamily="34" charset="0"/>
              </a:rPr>
              <a:t>energievreters en –gevers</a:t>
            </a:r>
            <a:endParaRPr lang="nl-NL" sz="2400">
              <a:solidFill>
                <a:srgbClr val="E68F1A"/>
              </a:solidFill>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Rechte verbindingslijn 10"/>
          <p:cNvCxnSpPr/>
          <p:nvPr/>
        </p:nvCxnSpPr>
        <p:spPr>
          <a:xfrm rot="5400000" flipH="1" flipV="1">
            <a:off x="396081" y="980282"/>
            <a:ext cx="4176713" cy="403225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smtClean="0">
                <a:solidFill>
                  <a:schemeClr val="accent6">
                    <a:lumMod val="75000"/>
                  </a:schemeClr>
                </a:solidFill>
                <a:latin typeface="Arial Black" pitchFamily="-112" charset="0"/>
              </a:rPr>
              <a:t>Project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0245"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0246"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9" name="Afgeronde rechthoek 8"/>
          <p:cNvSpPr/>
          <p:nvPr/>
        </p:nvSpPr>
        <p:spPr>
          <a:xfrm>
            <a:off x="452438" y="5510213"/>
            <a:ext cx="8367712" cy="7937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 name="Afgeronde rechthoek 9"/>
          <p:cNvSpPr/>
          <p:nvPr/>
        </p:nvSpPr>
        <p:spPr>
          <a:xfrm rot="16200000">
            <a:off x="-1900237" y="3076575"/>
            <a:ext cx="4800600" cy="7937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cxnSp>
        <p:nvCxnSpPr>
          <p:cNvPr id="15" name="Rechte verbindingslijn 14"/>
          <p:cNvCxnSpPr/>
          <p:nvPr/>
        </p:nvCxnSpPr>
        <p:spPr>
          <a:xfrm flipV="1">
            <a:off x="971550" y="2133600"/>
            <a:ext cx="5688013" cy="3382963"/>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kstvak 20"/>
          <p:cNvSpPr txBox="1">
            <a:spLocks noChangeArrowheads="1"/>
          </p:cNvSpPr>
          <p:nvPr/>
        </p:nvSpPr>
        <p:spPr bwMode="auto">
          <a:xfrm>
            <a:off x="3779838" y="5589588"/>
            <a:ext cx="1646237" cy="400050"/>
          </a:xfrm>
          <a:prstGeom prst="rect">
            <a:avLst/>
          </a:prstGeom>
          <a:noFill/>
          <a:ln w="9525">
            <a:noFill/>
            <a:miter lim="800000"/>
            <a:headEnd/>
            <a:tailEnd/>
          </a:ln>
        </p:spPr>
        <p:txBody>
          <a:bodyPr>
            <a:spAutoFit/>
          </a:bodyPr>
          <a:lstStyle/>
          <a:p>
            <a:pPr algn="ctr">
              <a:defRPr/>
            </a:pPr>
            <a:r>
              <a:rPr lang="nl-NL" sz="2000" dirty="0">
                <a:solidFill>
                  <a:schemeClr val="accent6"/>
                </a:solidFill>
                <a:latin typeface="Arial Black" pitchFamily="34" charset="0"/>
              </a:rPr>
              <a:t>kennis</a:t>
            </a:r>
          </a:p>
        </p:txBody>
      </p:sp>
      <p:sp>
        <p:nvSpPr>
          <p:cNvPr id="22" name="Tekstvak 21"/>
          <p:cNvSpPr txBox="1">
            <a:spLocks noChangeArrowheads="1"/>
          </p:cNvSpPr>
          <p:nvPr/>
        </p:nvSpPr>
        <p:spPr bwMode="auto">
          <a:xfrm rot="16200000">
            <a:off x="-555625" y="2981325"/>
            <a:ext cx="1646238" cy="401638"/>
          </a:xfrm>
          <a:prstGeom prst="rect">
            <a:avLst/>
          </a:prstGeom>
          <a:noFill/>
          <a:ln w="9525">
            <a:noFill/>
            <a:miter lim="800000"/>
            <a:headEnd/>
            <a:tailEnd/>
          </a:ln>
        </p:spPr>
        <p:txBody>
          <a:bodyPr>
            <a:spAutoFit/>
          </a:bodyPr>
          <a:lstStyle/>
          <a:p>
            <a:pPr algn="ctr">
              <a:defRPr/>
            </a:pPr>
            <a:r>
              <a:rPr lang="nl-NL" sz="2000" dirty="0">
                <a:solidFill>
                  <a:schemeClr val="accent6"/>
                </a:solidFill>
                <a:latin typeface="Arial Black" pitchFamily="34" charset="0"/>
              </a:rPr>
              <a:t>Taken</a:t>
            </a:r>
          </a:p>
        </p:txBody>
      </p:sp>
      <p:sp>
        <p:nvSpPr>
          <p:cNvPr id="23" name="Tekstvak 22"/>
          <p:cNvSpPr txBox="1">
            <a:spLocks noChangeArrowheads="1"/>
          </p:cNvSpPr>
          <p:nvPr/>
        </p:nvSpPr>
        <p:spPr bwMode="auto">
          <a:xfrm rot="16200000">
            <a:off x="-794" y="4869656"/>
            <a:ext cx="504825" cy="646113"/>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4" name="Tekstvak 23"/>
          <p:cNvSpPr txBox="1">
            <a:spLocks noChangeArrowheads="1"/>
          </p:cNvSpPr>
          <p:nvPr/>
        </p:nvSpPr>
        <p:spPr bwMode="auto">
          <a:xfrm rot="16200000">
            <a:off x="-23812" y="693737"/>
            <a:ext cx="503238" cy="646113"/>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5" name="Tekstvak 24"/>
          <p:cNvSpPr txBox="1">
            <a:spLocks noChangeArrowheads="1"/>
          </p:cNvSpPr>
          <p:nvPr/>
        </p:nvSpPr>
        <p:spPr bwMode="auto">
          <a:xfrm>
            <a:off x="900113" y="5446713"/>
            <a:ext cx="503237" cy="646112"/>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6" name="Tekstvak 25"/>
          <p:cNvSpPr txBox="1">
            <a:spLocks noChangeArrowheads="1"/>
          </p:cNvSpPr>
          <p:nvPr/>
        </p:nvSpPr>
        <p:spPr bwMode="auto">
          <a:xfrm rot="16200000">
            <a:off x="7883525" y="5518151"/>
            <a:ext cx="503237" cy="646112"/>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7" name="Tekstvak 26"/>
          <p:cNvSpPr txBox="1">
            <a:spLocks noChangeArrowheads="1"/>
          </p:cNvSpPr>
          <p:nvPr/>
        </p:nvSpPr>
        <p:spPr bwMode="auto">
          <a:xfrm>
            <a:off x="4500563" y="3933825"/>
            <a:ext cx="1646237" cy="400050"/>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Arial Black" pitchFamily="34" charset="0"/>
              </a:rPr>
              <a:t>verveling</a:t>
            </a:r>
          </a:p>
        </p:txBody>
      </p:sp>
      <p:sp>
        <p:nvSpPr>
          <p:cNvPr id="28" name="Tekstvak 27"/>
          <p:cNvSpPr txBox="1">
            <a:spLocks noChangeArrowheads="1"/>
          </p:cNvSpPr>
          <p:nvPr/>
        </p:nvSpPr>
        <p:spPr bwMode="auto">
          <a:xfrm>
            <a:off x="1042988" y="2133600"/>
            <a:ext cx="1646237" cy="400050"/>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Arial Black" pitchFamily="34" charset="0"/>
              </a:rPr>
              <a:t>angst</a:t>
            </a:r>
          </a:p>
        </p:txBody>
      </p:sp>
      <p:sp>
        <p:nvSpPr>
          <p:cNvPr id="29" name="Tekstvak 28"/>
          <p:cNvSpPr txBox="1">
            <a:spLocks noChangeArrowheads="1"/>
          </p:cNvSpPr>
          <p:nvPr/>
        </p:nvSpPr>
        <p:spPr bwMode="auto">
          <a:xfrm>
            <a:off x="3933825" y="1844675"/>
            <a:ext cx="1933575" cy="400050"/>
          </a:xfrm>
          <a:prstGeom prst="rect">
            <a:avLst/>
          </a:prstGeom>
          <a:noFill/>
          <a:ln w="9525">
            <a:noFill/>
            <a:miter lim="800000"/>
            <a:headEnd/>
            <a:tailEnd/>
          </a:ln>
        </p:spPr>
        <p:txBody>
          <a:bodyPr>
            <a:spAutoFit/>
          </a:bodyPr>
          <a:lstStyle/>
          <a:p>
            <a:pPr algn="ctr">
              <a:defRPr/>
            </a:pPr>
            <a:r>
              <a:rPr lang="nl-NL" sz="2000" dirty="0" err="1">
                <a:solidFill>
                  <a:schemeClr val="tx1">
                    <a:lumMod val="75000"/>
                    <a:lumOff val="25000"/>
                  </a:schemeClr>
                </a:solidFill>
                <a:latin typeface="Arial Black" pitchFamily="34" charset="0"/>
              </a:rPr>
              <a:t>Flowgebied</a:t>
            </a:r>
            <a:endParaRPr lang="nl-NL" sz="2000" dirty="0">
              <a:solidFill>
                <a:schemeClr val="tx1">
                  <a:lumMod val="75000"/>
                  <a:lumOff val="25000"/>
                </a:schemeClr>
              </a:solidFill>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000"/>
                                        <p:tgtEl>
                                          <p:spTgt spid="21"/>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2000"/>
                                        <p:tgtEl>
                                          <p:spTgt spid="22"/>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000"/>
                                        <p:tgtEl>
                                          <p:spTgt spid="2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2000"/>
                                        <p:tgtEl>
                                          <p:spTgt spid="24"/>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2000"/>
                                        <p:tgtEl>
                                          <p:spTgt spid="25"/>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2000"/>
                                        <p:tgtEl>
                                          <p:spTgt spid="26"/>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2000"/>
                                        <p:tgtEl>
                                          <p:spTgt spid="27"/>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2000"/>
                                        <p:tgtEl>
                                          <p:spTgt spid="28"/>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Project </a:t>
            </a:r>
            <a:r>
              <a:rPr lang="nl-NL" sz="2800" dirty="0">
                <a:solidFill>
                  <a:schemeClr val="accent6">
                    <a:lumMod val="75000"/>
                  </a:schemeClr>
                </a:solidFill>
                <a:latin typeface="Arial Black" pitchFamily="-112" charset="0"/>
              </a:rPr>
              <a:t>Stedelijk Lyceum Enschede</a:t>
            </a: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1547664" y="889844"/>
            <a:ext cx="6408712" cy="4801314"/>
          </a:xfrm>
          <a:prstGeom prst="rect">
            <a:avLst/>
          </a:prstGeom>
        </p:spPr>
        <p:txBody>
          <a:bodyPr wrap="square">
            <a:spAutoFit/>
          </a:bodyPr>
          <a:lstStyle/>
          <a:p>
            <a:r>
              <a:rPr lang="nl-NL" dirty="0" smtClean="0">
                <a:latin typeface="Arial Black" pitchFamily="34" charset="0"/>
                <a:ea typeface="ＭＳ Ｐゴシック" pitchFamily="-112" charset="-128"/>
              </a:rPr>
              <a:t>Het project werkt met de volgende doelstellingen:</a:t>
            </a:r>
          </a:p>
          <a:p>
            <a:endParaRPr lang="nl-NL" dirty="0" smtClean="0">
              <a:latin typeface="Arial Black" pitchFamily="34" charset="0"/>
              <a:ea typeface="ＭＳ Ｐゴシック" pitchFamily="-112" charset="-128"/>
            </a:endParaRPr>
          </a:p>
          <a:p>
            <a:pPr lvl="0">
              <a:buFont typeface="Arial" pitchFamily="34" charset="0"/>
              <a:buChar char="•"/>
            </a:pPr>
            <a:r>
              <a:rPr lang="nl-NL" dirty="0" smtClean="0">
                <a:latin typeface="Arial Black" pitchFamily="34" charset="0"/>
                <a:ea typeface="ＭＳ Ｐゴシック" pitchFamily="-112" charset="-128"/>
              </a:rPr>
              <a:t>Personeel rechtstreeks invloed geven op de organisatie van het onderwijs</a:t>
            </a:r>
          </a:p>
          <a:p>
            <a:pPr lvl="0">
              <a:buFont typeface="Arial" pitchFamily="34" charset="0"/>
              <a:buChar char="•"/>
            </a:pPr>
            <a:endParaRPr lang="nl-NL" dirty="0" smtClean="0">
              <a:latin typeface="Arial Black" pitchFamily="34" charset="0"/>
              <a:ea typeface="ＭＳ Ｐゴシック" pitchFamily="-112" charset="-128"/>
            </a:endParaRPr>
          </a:p>
          <a:p>
            <a:pPr lvl="0">
              <a:buFont typeface="Arial" pitchFamily="34" charset="0"/>
              <a:buChar char="•"/>
            </a:pPr>
            <a:r>
              <a:rPr lang="nl-NL" dirty="0" smtClean="0">
                <a:latin typeface="Arial Black" pitchFamily="34" charset="0"/>
                <a:ea typeface="ＭＳ Ｐゴシック" pitchFamily="-112" charset="-128"/>
              </a:rPr>
              <a:t>Ontwikkelen nieuwe vorm van </a:t>
            </a:r>
            <a:r>
              <a:rPr lang="nl-NL" dirty="0" err="1" smtClean="0">
                <a:latin typeface="Arial Black" pitchFamily="34" charset="0"/>
                <a:ea typeface="ＭＳ Ｐゴシック" pitchFamily="-112" charset="-128"/>
              </a:rPr>
              <a:t>faciliterend</a:t>
            </a:r>
            <a:r>
              <a:rPr lang="nl-NL" dirty="0" smtClean="0">
                <a:latin typeface="Arial Black" pitchFamily="34" charset="0"/>
                <a:ea typeface="ＭＳ Ｐゴシック" pitchFamily="-112" charset="-128"/>
              </a:rPr>
              <a:t> leidinggeven</a:t>
            </a:r>
          </a:p>
          <a:p>
            <a:pPr lvl="0">
              <a:buFont typeface="Arial" pitchFamily="34" charset="0"/>
              <a:buChar char="•"/>
            </a:pPr>
            <a:endParaRPr lang="nl-NL" dirty="0" smtClean="0">
              <a:latin typeface="Arial Black" pitchFamily="34" charset="0"/>
              <a:ea typeface="ＭＳ Ｐゴシック" pitchFamily="-112" charset="-128"/>
            </a:endParaRPr>
          </a:p>
          <a:p>
            <a:pPr lvl="0">
              <a:buFont typeface="Arial" pitchFamily="34" charset="0"/>
              <a:buChar char="•"/>
            </a:pPr>
            <a:r>
              <a:rPr lang="nl-NL" dirty="0" smtClean="0">
                <a:latin typeface="Arial Black" pitchFamily="34" charset="0"/>
                <a:ea typeface="ＭＳ Ｐゴシック" pitchFamily="-112" charset="-128"/>
              </a:rPr>
              <a:t>Verhogen arbeidsproductiviteit</a:t>
            </a:r>
          </a:p>
          <a:p>
            <a:pPr lvl="0">
              <a:buFont typeface="Arial" pitchFamily="34" charset="0"/>
              <a:buChar char="•"/>
            </a:pPr>
            <a:endParaRPr lang="nl-NL" dirty="0" smtClean="0">
              <a:latin typeface="Arial Black" pitchFamily="34" charset="0"/>
              <a:ea typeface="ＭＳ Ｐゴシック" pitchFamily="-112" charset="-128"/>
            </a:endParaRPr>
          </a:p>
          <a:p>
            <a:pPr lvl="0">
              <a:buFont typeface="Arial" pitchFamily="34" charset="0"/>
              <a:buChar char="•"/>
            </a:pPr>
            <a:r>
              <a:rPr lang="nl-NL" dirty="0" smtClean="0">
                <a:latin typeface="Arial Black" pitchFamily="34" charset="0"/>
                <a:ea typeface="ＭＳ Ｐゴシック" pitchFamily="-112" charset="-128"/>
              </a:rPr>
              <a:t>Verhogen verantwoordelijkheid personeel voor het op peil houden van eigen werkenergie</a:t>
            </a:r>
          </a:p>
          <a:p>
            <a:pPr lvl="0">
              <a:buFont typeface="Arial" pitchFamily="34" charset="0"/>
              <a:buChar char="•"/>
            </a:pPr>
            <a:endParaRPr lang="nl-NL" dirty="0" smtClean="0">
              <a:latin typeface="Arial Black" pitchFamily="34" charset="0"/>
              <a:ea typeface="ＭＳ Ｐゴシック" pitchFamily="-112" charset="-128"/>
            </a:endParaRPr>
          </a:p>
          <a:p>
            <a:pPr lvl="0">
              <a:buFont typeface="Arial" pitchFamily="34" charset="0"/>
              <a:buChar char="•"/>
            </a:pPr>
            <a:r>
              <a:rPr lang="nl-NL" dirty="0" smtClean="0">
                <a:latin typeface="Arial Black" pitchFamily="34" charset="0"/>
                <a:ea typeface="ＭＳ Ｐゴシック" pitchFamily="-112" charset="-128"/>
              </a:rPr>
              <a:t>Ontwikkelen van een overdraagbare methodiek voor scholen in Nederland.</a:t>
            </a:r>
          </a:p>
          <a:p>
            <a:pPr>
              <a:buFont typeface="Arial" pitchFamily="34" charset="0"/>
              <a:buChar char="•"/>
            </a:pPr>
            <a:endParaRPr lang="nl-NL" dirty="0" smtClean="0">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fgeronde rechthoek 37"/>
          <p:cNvSpPr/>
          <p:nvPr/>
        </p:nvSpPr>
        <p:spPr>
          <a:xfrm>
            <a:off x="0" y="0"/>
            <a:ext cx="4500563" cy="4365625"/>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2" name="Afgeronde rechthoek 31"/>
          <p:cNvSpPr/>
          <p:nvPr/>
        </p:nvSpPr>
        <p:spPr>
          <a:xfrm>
            <a:off x="0" y="4429125"/>
            <a:ext cx="9336088" cy="63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3" name="Afgeronde rechthoek 32"/>
          <p:cNvSpPr/>
          <p:nvPr/>
        </p:nvSpPr>
        <p:spPr>
          <a:xfrm flipV="1">
            <a:off x="4572000" y="0"/>
            <a:ext cx="71438" cy="68580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4" name="Tekstvak 33"/>
          <p:cNvSpPr txBox="1">
            <a:spLocks noChangeArrowheads="1"/>
          </p:cNvSpPr>
          <p:nvPr/>
        </p:nvSpPr>
        <p:spPr bwMode="auto">
          <a:xfrm>
            <a:off x="0" y="4500563"/>
            <a:ext cx="2843213" cy="338137"/>
          </a:xfrm>
          <a:prstGeom prst="rect">
            <a:avLst/>
          </a:prstGeom>
          <a:noFill/>
          <a:ln w="9525">
            <a:noFill/>
            <a:miter lim="800000"/>
            <a:headEnd/>
            <a:tailEnd/>
          </a:ln>
        </p:spPr>
        <p:txBody>
          <a:bodyPr>
            <a:spAutoFit/>
          </a:bodyPr>
          <a:lstStyle/>
          <a:p>
            <a:pPr>
              <a:defRPr/>
            </a:pPr>
            <a:r>
              <a:rPr lang="nl-NL" sz="1600" dirty="0">
                <a:solidFill>
                  <a:schemeClr val="tx1">
                    <a:lumMod val="75000"/>
                    <a:lumOff val="25000"/>
                  </a:schemeClr>
                </a:solidFill>
                <a:latin typeface="Arial Black" pitchFamily="-112" charset="0"/>
              </a:rPr>
              <a:t>Weinig invloed </a:t>
            </a:r>
          </a:p>
        </p:txBody>
      </p:sp>
      <p:sp>
        <p:nvSpPr>
          <p:cNvPr id="35" name="Tekstvak 34"/>
          <p:cNvSpPr txBox="1">
            <a:spLocks noChangeArrowheads="1"/>
          </p:cNvSpPr>
          <p:nvPr/>
        </p:nvSpPr>
        <p:spPr bwMode="auto">
          <a:xfrm>
            <a:off x="6264275" y="4500563"/>
            <a:ext cx="2844800" cy="338137"/>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Veel invloed vanuit</a:t>
            </a:r>
          </a:p>
        </p:txBody>
      </p:sp>
      <p:sp>
        <p:nvSpPr>
          <p:cNvPr id="36" name="Tekstvak 35"/>
          <p:cNvSpPr txBox="1">
            <a:spLocks noChangeArrowheads="1"/>
          </p:cNvSpPr>
          <p:nvPr/>
        </p:nvSpPr>
        <p:spPr bwMode="auto">
          <a:xfrm>
            <a:off x="2987675" y="44450"/>
            <a:ext cx="1476375" cy="584200"/>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Groot effect</a:t>
            </a:r>
          </a:p>
        </p:txBody>
      </p:sp>
      <p:sp>
        <p:nvSpPr>
          <p:cNvPr id="37" name="Tekstvak 36"/>
          <p:cNvSpPr txBox="1">
            <a:spLocks noChangeArrowheads="1"/>
          </p:cNvSpPr>
          <p:nvPr/>
        </p:nvSpPr>
        <p:spPr bwMode="auto">
          <a:xfrm>
            <a:off x="2987675" y="6156325"/>
            <a:ext cx="1476375" cy="585788"/>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Klein effect</a:t>
            </a:r>
          </a:p>
        </p:txBody>
      </p:sp>
      <p:sp>
        <p:nvSpPr>
          <p:cNvPr id="39" name="Afgeronde rechthoek 38"/>
          <p:cNvSpPr/>
          <p:nvPr/>
        </p:nvSpPr>
        <p:spPr>
          <a:xfrm>
            <a:off x="4643438" y="0"/>
            <a:ext cx="4500562" cy="4365625"/>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3" name="Tekstvak 42"/>
          <p:cNvSpPr txBox="1">
            <a:spLocks noChangeArrowheads="1"/>
          </p:cNvSpPr>
          <p:nvPr/>
        </p:nvSpPr>
        <p:spPr bwMode="auto">
          <a:xfrm rot="5400000">
            <a:off x="6653212" y="1955801"/>
            <a:ext cx="4284663" cy="461962"/>
          </a:xfrm>
          <a:prstGeom prst="rect">
            <a:avLst/>
          </a:prstGeom>
          <a:noFill/>
          <a:ln w="9525">
            <a:noFill/>
            <a:miter lim="800000"/>
            <a:headEnd/>
            <a:tailEnd/>
          </a:ln>
        </p:spPr>
        <p:txBody>
          <a:bodyPr>
            <a:spAutoFit/>
          </a:bodyPr>
          <a:lstStyle/>
          <a:p>
            <a:pPr algn="ctr"/>
            <a:r>
              <a:rPr lang="nl-NL" sz="2400">
                <a:solidFill>
                  <a:schemeClr val="bg1"/>
                </a:solidFill>
                <a:latin typeface="Arial Black" pitchFamily="34" charset="0"/>
              </a:rPr>
              <a:t>FOCUS VAN ACTIE!</a:t>
            </a:r>
          </a:p>
        </p:txBody>
      </p:sp>
      <p:sp>
        <p:nvSpPr>
          <p:cNvPr id="44" name="Tekstvak 43"/>
          <p:cNvSpPr txBox="1">
            <a:spLocks noChangeArrowheads="1"/>
          </p:cNvSpPr>
          <p:nvPr/>
        </p:nvSpPr>
        <p:spPr bwMode="auto">
          <a:xfrm rot="16200000">
            <a:off x="-1865312" y="2073275"/>
            <a:ext cx="4284662" cy="369888"/>
          </a:xfrm>
          <a:prstGeom prst="rect">
            <a:avLst/>
          </a:prstGeom>
          <a:noFill/>
          <a:ln w="9525">
            <a:noFill/>
            <a:miter lim="800000"/>
            <a:headEnd/>
            <a:tailEnd/>
          </a:ln>
        </p:spPr>
        <p:txBody>
          <a:bodyPr>
            <a:spAutoFit/>
          </a:bodyPr>
          <a:lstStyle/>
          <a:p>
            <a:pPr algn="ctr">
              <a:defRPr/>
            </a:pPr>
            <a:r>
              <a:rPr lang="nl-NL" dirty="0">
                <a:solidFill>
                  <a:schemeClr val="bg2">
                    <a:lumMod val="25000"/>
                  </a:schemeClr>
                </a:solidFill>
                <a:latin typeface="Arial Black" pitchFamily="-112" charset="0"/>
              </a:rPr>
              <a:t>Benoemen en integreren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2000"/>
                                        <p:tgtEl>
                                          <p:spTgt spid="35"/>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2000"/>
                                        <p:tgtEl>
                                          <p:spTgt spid="36"/>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2000"/>
                                        <p:tgtEl>
                                          <p:spTgt spid="3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2000"/>
                                        <p:tgtEl>
                                          <p:spTgt spid="43"/>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Project Kottenpark</a:t>
            </a:r>
            <a:endParaRPr lang="nl-NL" sz="2800" dirty="0">
              <a:solidFill>
                <a:schemeClr val="accent6">
                  <a:lumMod val="7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1547664" y="889844"/>
            <a:ext cx="6408712" cy="3693319"/>
          </a:xfrm>
          <a:prstGeom prst="rect">
            <a:avLst/>
          </a:prstGeom>
        </p:spPr>
        <p:txBody>
          <a:bodyPr wrap="square">
            <a:spAutoFit/>
          </a:bodyPr>
          <a:lstStyle/>
          <a:p>
            <a:r>
              <a:rPr lang="nl-NL" dirty="0" smtClean="0">
                <a:latin typeface="Arial Black" pitchFamily="34" charset="0"/>
                <a:ea typeface="ＭＳ Ｐゴシック" pitchFamily="-112" charset="-128"/>
              </a:rPr>
              <a:t>Het plan van aanpak richt zich de komende maanden op:</a:t>
            </a:r>
          </a:p>
          <a:p>
            <a:endParaRPr lang="nl-NL" dirty="0" smtClean="0">
              <a:latin typeface="Arial Black" pitchFamily="34" charset="0"/>
              <a:ea typeface="ＭＳ Ｐゴシック" pitchFamily="-112" charset="-128"/>
            </a:endParaRPr>
          </a:p>
          <a:p>
            <a:pPr>
              <a:buFont typeface="Arial" pitchFamily="34" charset="0"/>
              <a:buChar char="•"/>
            </a:pPr>
            <a:r>
              <a:rPr lang="nl-NL" dirty="0" smtClean="0">
                <a:latin typeface="Arial Black" pitchFamily="34" charset="0"/>
              </a:rPr>
              <a:t>Specifiekere inzet van mentoren </a:t>
            </a:r>
            <a:r>
              <a:rPr lang="nl-NL" dirty="0" err="1" smtClean="0">
                <a:latin typeface="Arial Black" pitchFamily="34" charset="0"/>
              </a:rPr>
              <a:t>o.b.v</a:t>
            </a:r>
            <a:r>
              <a:rPr lang="nl-NL" dirty="0" smtClean="0">
                <a:latin typeface="Arial Black" pitchFamily="34" charset="0"/>
              </a:rPr>
              <a:t>. uitkomsten WEM, waarbij ze beter gebruik maken van elkaars kwaliteiten en efficiënter werken.</a:t>
            </a:r>
          </a:p>
          <a:p>
            <a:pPr>
              <a:buFont typeface="Arial" pitchFamily="34" charset="0"/>
              <a:buChar char="•"/>
            </a:pPr>
            <a:endParaRPr lang="en-US" dirty="0" smtClean="0">
              <a:latin typeface="Arial Black" pitchFamily="34" charset="0"/>
            </a:endParaRPr>
          </a:p>
          <a:p>
            <a:pPr>
              <a:buFont typeface="Arial" pitchFamily="34" charset="0"/>
              <a:buChar char="•"/>
            </a:pPr>
            <a:endParaRPr lang="nl-NL" dirty="0" smtClean="0">
              <a:latin typeface="Arial Black" pitchFamily="34" charset="0"/>
            </a:endParaRPr>
          </a:p>
          <a:p>
            <a:pPr>
              <a:buFont typeface="Arial" pitchFamily="34" charset="0"/>
              <a:buChar char="•"/>
            </a:pPr>
            <a:r>
              <a:rPr lang="nl-NL" dirty="0" smtClean="0">
                <a:latin typeface="Arial Black" pitchFamily="34" charset="0"/>
              </a:rPr>
              <a:t>Er is voor komend schooljaar een corridor in het rooster gemaakt voor het mentoraat, dit schept veel mogelijkheden voor een specifiekere inzet van mentoruren en betere samenwerking tussen mentoren.</a:t>
            </a:r>
            <a:endParaRPr lang="nl-NL" dirty="0" smtClean="0">
              <a:latin typeface="Arial Black" pitchFamily="34" charset="0"/>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26661</TotalTime>
  <Words>1344</Words>
  <Application>Microsoft Office PowerPoint</Application>
  <PresentationFormat>Diavoorstelling (4:3)</PresentationFormat>
  <Paragraphs>191</Paragraphs>
  <Slides>13</Slides>
  <Notes>13</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lpstr>Dia 13</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Ferd</dc:creator>
  <cp:lastModifiedBy>Ria</cp:lastModifiedBy>
  <cp:revision>84</cp:revision>
  <dcterms:created xsi:type="dcterms:W3CDTF">2009-07-02T06:18:52Z</dcterms:created>
  <dcterms:modified xsi:type="dcterms:W3CDTF">2011-09-13T19:51:25Z</dcterms:modified>
</cp:coreProperties>
</file>